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sldIdLst>
    <p:sldId id="256" r:id="rId2"/>
    <p:sldId id="257" r:id="rId3"/>
    <p:sldId id="258" r:id="rId4"/>
    <p:sldId id="266" r:id="rId5"/>
    <p:sldId id="271" r:id="rId6"/>
    <p:sldId id="259" r:id="rId7"/>
    <p:sldId id="267" r:id="rId8"/>
    <p:sldId id="260" r:id="rId9"/>
    <p:sldId id="261" r:id="rId10"/>
    <p:sldId id="262" r:id="rId11"/>
    <p:sldId id="270" r:id="rId12"/>
    <p:sldId id="272" r:id="rId13"/>
    <p:sldId id="269" r:id="rId14"/>
    <p:sldId id="273" r:id="rId15"/>
    <p:sldId id="274" r:id="rId16"/>
    <p:sldId id="276" r:id="rId17"/>
    <p:sldId id="275" r:id="rId18"/>
    <p:sldId id="277" r:id="rId19"/>
    <p:sldId id="278" r:id="rId20"/>
    <p:sldId id="279" r:id="rId21"/>
    <p:sldId id="268" r:id="rId22"/>
    <p:sldId id="263" r:id="rId23"/>
    <p:sldId id="280" r:id="rId24"/>
    <p:sldId id="281" r:id="rId25"/>
    <p:sldId id="282" r:id="rId26"/>
    <p:sldId id="283" r:id="rId27"/>
    <p:sldId id="264" r:id="rId28"/>
    <p:sldId id="284" r:id="rId29"/>
    <p:sldId id="285" r:id="rId30"/>
    <p:sldId id="293" r:id="rId31"/>
    <p:sldId id="286" r:id="rId32"/>
    <p:sldId id="287" r:id="rId33"/>
    <p:sldId id="288" r:id="rId34"/>
    <p:sldId id="289" r:id="rId35"/>
    <p:sldId id="294" r:id="rId36"/>
    <p:sldId id="290" r:id="rId37"/>
    <p:sldId id="292" r:id="rId38"/>
    <p:sldId id="296" r:id="rId39"/>
    <p:sldId id="297" r:id="rId40"/>
    <p:sldId id="298" r:id="rId41"/>
    <p:sldId id="299" r:id="rId42"/>
    <p:sldId id="300" r:id="rId43"/>
    <p:sldId id="301" r:id="rId44"/>
    <p:sldId id="302" r:id="rId45"/>
    <p:sldId id="303" r:id="rId46"/>
    <p:sldId id="304" r:id="rId47"/>
    <p:sldId id="265" r:id="rId48"/>
    <p:sldId id="295"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82" d="100"/>
          <a:sy n="82" d="100"/>
        </p:scale>
        <p:origin x="58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734500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12/15/2024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233371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12/15/2024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49813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12/15/2024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4420992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12/15/2024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00900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12/15/2024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990496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346912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175187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419962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smtClean="0"/>
              <a:pPr/>
              <a:t>12/15/2024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564353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644954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93547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9651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777321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12/15/2024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839374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smtClean="0"/>
              <a:pPr/>
              <a:t>12/15/2024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870412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12/15/2024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654387061"/>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0DBE2E-4095-4902-AF90-1E9EBFBDC8E5}"/>
              </a:ext>
            </a:extLst>
          </p:cNvPr>
          <p:cNvSpPr>
            <a:spLocks noGrp="1"/>
          </p:cNvSpPr>
          <p:nvPr>
            <p:ph type="ctrTitle"/>
          </p:nvPr>
        </p:nvSpPr>
        <p:spPr>
          <a:xfrm>
            <a:off x="2473803" y="723818"/>
            <a:ext cx="8915399" cy="2262781"/>
          </a:xfrm>
        </p:spPr>
        <p:txBody>
          <a:bodyPr/>
          <a:lstStyle/>
          <a:p>
            <a:r>
              <a:rPr lang="fr-FR" dirty="0">
                <a:solidFill>
                  <a:schemeClr val="accent1">
                    <a:lumMod val="75000"/>
                  </a:schemeClr>
                </a:solidFill>
              </a:rPr>
              <a:t>Projet Conception XML</a:t>
            </a:r>
          </a:p>
        </p:txBody>
      </p:sp>
      <p:sp>
        <p:nvSpPr>
          <p:cNvPr id="3" name="Sous-titre 2">
            <a:extLst>
              <a:ext uri="{FF2B5EF4-FFF2-40B4-BE49-F238E27FC236}">
                <a16:creationId xmlns:a16="http://schemas.microsoft.com/office/drawing/2014/main" id="{A3135306-A96C-4DCC-B756-D22688FB9296}"/>
              </a:ext>
            </a:extLst>
          </p:cNvPr>
          <p:cNvSpPr>
            <a:spLocks noGrp="1"/>
          </p:cNvSpPr>
          <p:nvPr>
            <p:ph type="subTitle" idx="1"/>
          </p:nvPr>
        </p:nvSpPr>
        <p:spPr>
          <a:xfrm>
            <a:off x="2473803" y="3152765"/>
            <a:ext cx="8915399" cy="1126283"/>
          </a:xfrm>
        </p:spPr>
        <p:txBody>
          <a:bodyPr/>
          <a:lstStyle/>
          <a:p>
            <a:r>
              <a:rPr lang="fr-FR" dirty="0">
                <a:solidFill>
                  <a:schemeClr val="accent1">
                    <a:lumMod val="40000"/>
                    <a:lumOff val="60000"/>
                  </a:schemeClr>
                </a:solidFill>
              </a:rPr>
              <a:t>ELEVEN</a:t>
            </a:r>
          </a:p>
        </p:txBody>
      </p:sp>
      <p:pic>
        <p:nvPicPr>
          <p:cNvPr id="5" name="Image 4">
            <a:extLst>
              <a:ext uri="{FF2B5EF4-FFF2-40B4-BE49-F238E27FC236}">
                <a16:creationId xmlns:a16="http://schemas.microsoft.com/office/drawing/2014/main" id="{77D456C2-AB15-47A9-8576-4EF8B9CBF0F0}"/>
              </a:ext>
            </a:extLst>
          </p:cNvPr>
          <p:cNvPicPr>
            <a:picLocks noChangeAspect="1"/>
          </p:cNvPicPr>
          <p:nvPr/>
        </p:nvPicPr>
        <p:blipFill>
          <a:blip r:embed="rId2"/>
          <a:stretch>
            <a:fillRect/>
          </a:stretch>
        </p:blipFill>
        <p:spPr>
          <a:xfrm>
            <a:off x="721475" y="299396"/>
            <a:ext cx="1088922" cy="848845"/>
          </a:xfrm>
          <a:prstGeom prst="rect">
            <a:avLst/>
          </a:prstGeom>
        </p:spPr>
      </p:pic>
      <p:pic>
        <p:nvPicPr>
          <p:cNvPr id="7" name="Image 6">
            <a:extLst>
              <a:ext uri="{FF2B5EF4-FFF2-40B4-BE49-F238E27FC236}">
                <a16:creationId xmlns:a16="http://schemas.microsoft.com/office/drawing/2014/main" id="{B8909590-2DF6-4F4F-B309-C6A8EDDAAC25}"/>
              </a:ext>
            </a:extLst>
          </p:cNvPr>
          <p:cNvPicPr>
            <a:picLocks noChangeAspect="1"/>
          </p:cNvPicPr>
          <p:nvPr/>
        </p:nvPicPr>
        <p:blipFill>
          <a:blip r:embed="rId3"/>
          <a:stretch>
            <a:fillRect/>
          </a:stretch>
        </p:blipFill>
        <p:spPr>
          <a:xfrm>
            <a:off x="10505890" y="299397"/>
            <a:ext cx="1088922" cy="848845"/>
          </a:xfrm>
          <a:prstGeom prst="rect">
            <a:avLst/>
          </a:prstGeom>
        </p:spPr>
      </p:pic>
      <p:sp>
        <p:nvSpPr>
          <p:cNvPr id="8" name="ZoneTexte 7">
            <a:extLst>
              <a:ext uri="{FF2B5EF4-FFF2-40B4-BE49-F238E27FC236}">
                <a16:creationId xmlns:a16="http://schemas.microsoft.com/office/drawing/2014/main" id="{B24A8B0E-EACB-4F01-9664-459A9D8AD743}"/>
              </a:ext>
            </a:extLst>
          </p:cNvPr>
          <p:cNvSpPr txBox="1"/>
          <p:nvPr/>
        </p:nvSpPr>
        <p:spPr>
          <a:xfrm>
            <a:off x="2592280" y="4610546"/>
            <a:ext cx="2601157" cy="1200329"/>
          </a:xfrm>
          <a:prstGeom prst="rect">
            <a:avLst/>
          </a:prstGeom>
          <a:noFill/>
        </p:spPr>
        <p:txBody>
          <a:bodyPr wrap="square" rtlCol="0">
            <a:spAutoFit/>
          </a:bodyPr>
          <a:lstStyle/>
          <a:p>
            <a:r>
              <a:rPr lang="fr-FR" dirty="0">
                <a:solidFill>
                  <a:schemeClr val="accent1">
                    <a:lumMod val="40000"/>
                    <a:lumOff val="60000"/>
                  </a:schemeClr>
                </a:solidFill>
              </a:rPr>
              <a:t>Supervisé par :</a:t>
            </a:r>
          </a:p>
          <a:p>
            <a:r>
              <a:rPr lang="fr-FR" dirty="0"/>
              <a:t>Mme.Faiza Ghozzi</a:t>
            </a:r>
          </a:p>
          <a:p>
            <a:r>
              <a:rPr lang="fr-FR" dirty="0"/>
              <a:t>M.Anis Jedidi</a:t>
            </a:r>
            <a:br>
              <a:rPr lang="fr-FR" dirty="0"/>
            </a:br>
            <a:endParaRPr lang="fr-FR" dirty="0"/>
          </a:p>
        </p:txBody>
      </p:sp>
      <p:sp>
        <p:nvSpPr>
          <p:cNvPr id="9" name="ZoneTexte 8">
            <a:extLst>
              <a:ext uri="{FF2B5EF4-FFF2-40B4-BE49-F238E27FC236}">
                <a16:creationId xmlns:a16="http://schemas.microsoft.com/office/drawing/2014/main" id="{305DF5C1-7B20-4E6E-A178-858466337AB4}"/>
              </a:ext>
            </a:extLst>
          </p:cNvPr>
          <p:cNvSpPr txBox="1"/>
          <p:nvPr/>
        </p:nvSpPr>
        <p:spPr>
          <a:xfrm>
            <a:off x="7667959" y="4541797"/>
            <a:ext cx="3382392" cy="1477328"/>
          </a:xfrm>
          <a:prstGeom prst="rect">
            <a:avLst/>
          </a:prstGeom>
          <a:noFill/>
        </p:spPr>
        <p:txBody>
          <a:bodyPr wrap="square" rtlCol="0">
            <a:spAutoFit/>
          </a:bodyPr>
          <a:lstStyle/>
          <a:p>
            <a:r>
              <a:rPr lang="fr-FR" dirty="0">
                <a:solidFill>
                  <a:schemeClr val="accent1">
                    <a:lumMod val="40000"/>
                    <a:lumOff val="60000"/>
                  </a:schemeClr>
                </a:solidFill>
              </a:rPr>
              <a:t>Présenté par :</a:t>
            </a:r>
          </a:p>
          <a:p>
            <a:r>
              <a:rPr lang="fr-FR" dirty="0"/>
              <a:t>Youssef Rekik</a:t>
            </a:r>
          </a:p>
          <a:p>
            <a:r>
              <a:rPr lang="fr-FR" dirty="0"/>
              <a:t>Moemen Zouari</a:t>
            </a:r>
          </a:p>
          <a:p>
            <a:r>
              <a:rPr lang="fr-FR" dirty="0"/>
              <a:t>Mohamed Amin Rebai</a:t>
            </a:r>
          </a:p>
          <a:p>
            <a:endParaRPr lang="fr-FR" dirty="0"/>
          </a:p>
        </p:txBody>
      </p:sp>
      <p:sp>
        <p:nvSpPr>
          <p:cNvPr id="10" name="ZoneTexte 9">
            <a:extLst>
              <a:ext uri="{FF2B5EF4-FFF2-40B4-BE49-F238E27FC236}">
                <a16:creationId xmlns:a16="http://schemas.microsoft.com/office/drawing/2014/main" id="{9C6E4AE5-6077-426C-8E26-0E397283A67C}"/>
              </a:ext>
            </a:extLst>
          </p:cNvPr>
          <p:cNvSpPr txBox="1"/>
          <p:nvPr/>
        </p:nvSpPr>
        <p:spPr>
          <a:xfrm>
            <a:off x="714004" y="6281875"/>
            <a:ext cx="2192785" cy="369332"/>
          </a:xfrm>
          <a:prstGeom prst="rect">
            <a:avLst/>
          </a:prstGeom>
          <a:noFill/>
        </p:spPr>
        <p:txBody>
          <a:bodyPr wrap="square" rtlCol="0">
            <a:spAutoFit/>
          </a:bodyPr>
          <a:lstStyle/>
          <a:p>
            <a:r>
              <a:rPr lang="fr-FR" dirty="0"/>
              <a:t>16/12/2024</a:t>
            </a:r>
          </a:p>
        </p:txBody>
      </p:sp>
      <p:pic>
        <p:nvPicPr>
          <p:cNvPr id="14" name="Image 13">
            <a:extLst>
              <a:ext uri="{FF2B5EF4-FFF2-40B4-BE49-F238E27FC236}">
                <a16:creationId xmlns:a16="http://schemas.microsoft.com/office/drawing/2014/main" id="{14E7F2E0-EA90-4CAC-BE05-3F4BAEAFE6CD}"/>
              </a:ext>
            </a:extLst>
          </p:cNvPr>
          <p:cNvPicPr>
            <a:picLocks noChangeAspect="1"/>
          </p:cNvPicPr>
          <p:nvPr/>
        </p:nvPicPr>
        <p:blipFill>
          <a:blip r:embed="rId4"/>
          <a:stretch>
            <a:fillRect/>
          </a:stretch>
        </p:blipFill>
        <p:spPr>
          <a:xfrm>
            <a:off x="9340069" y="6103267"/>
            <a:ext cx="2254743" cy="547940"/>
          </a:xfrm>
          <a:prstGeom prst="rect">
            <a:avLst/>
          </a:prstGeom>
        </p:spPr>
      </p:pic>
    </p:spTree>
    <p:extLst>
      <p:ext uri="{BB962C8B-B14F-4D97-AF65-F5344CB8AC3E}">
        <p14:creationId xmlns:p14="http://schemas.microsoft.com/office/powerpoint/2010/main" val="1737052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BEF425-5E5E-4F0A-9B6E-14DCB4D0465B}"/>
              </a:ext>
            </a:extLst>
          </p:cNvPr>
          <p:cNvSpPr>
            <a:spLocks noGrp="1"/>
          </p:cNvSpPr>
          <p:nvPr>
            <p:ph type="title"/>
          </p:nvPr>
        </p:nvSpPr>
        <p:spPr/>
        <p:txBody>
          <a:bodyPr/>
          <a:lstStyle/>
          <a:p>
            <a:pPr algn="ctr"/>
            <a:r>
              <a:rPr lang="fr-FR" dirty="0">
                <a:solidFill>
                  <a:schemeClr val="accent1">
                    <a:lumMod val="75000"/>
                  </a:schemeClr>
                </a:solidFill>
              </a:rPr>
              <a:t>Diagrammes de Séquence</a:t>
            </a:r>
            <a:br>
              <a:rPr lang="fr-FR" dirty="0"/>
            </a:br>
            <a:endParaRPr lang="fr-FR" dirty="0"/>
          </a:p>
        </p:txBody>
      </p:sp>
      <p:pic>
        <p:nvPicPr>
          <p:cNvPr id="5" name="Espace réservé du contenu 4">
            <a:extLst>
              <a:ext uri="{FF2B5EF4-FFF2-40B4-BE49-F238E27FC236}">
                <a16:creationId xmlns:a16="http://schemas.microsoft.com/office/drawing/2014/main" id="{445CED1A-7FF5-4878-8CA1-A9502E8B51C3}"/>
              </a:ext>
            </a:extLst>
          </p:cNvPr>
          <p:cNvPicPr>
            <a:picLocks noGrp="1" noChangeAspect="1"/>
          </p:cNvPicPr>
          <p:nvPr>
            <p:ph idx="1"/>
          </p:nvPr>
        </p:nvPicPr>
        <p:blipFill>
          <a:blip r:embed="rId2"/>
          <a:stretch>
            <a:fillRect/>
          </a:stretch>
        </p:blipFill>
        <p:spPr>
          <a:xfrm>
            <a:off x="5162083" y="1491448"/>
            <a:ext cx="6342529" cy="5024761"/>
          </a:xfrm>
        </p:spPr>
      </p:pic>
      <p:sp>
        <p:nvSpPr>
          <p:cNvPr id="6" name="ZoneTexte 5">
            <a:extLst>
              <a:ext uri="{FF2B5EF4-FFF2-40B4-BE49-F238E27FC236}">
                <a16:creationId xmlns:a16="http://schemas.microsoft.com/office/drawing/2014/main" id="{4BF4E667-1EE3-47D6-ADC5-FE8D201E44BD}"/>
              </a:ext>
            </a:extLst>
          </p:cNvPr>
          <p:cNvSpPr txBox="1"/>
          <p:nvPr/>
        </p:nvSpPr>
        <p:spPr>
          <a:xfrm>
            <a:off x="1962288" y="2210540"/>
            <a:ext cx="2095130" cy="369332"/>
          </a:xfrm>
          <a:prstGeom prst="rect">
            <a:avLst/>
          </a:prstGeom>
          <a:noFill/>
        </p:spPr>
        <p:txBody>
          <a:bodyPr wrap="square" rtlCol="0">
            <a:spAutoFit/>
          </a:bodyPr>
          <a:lstStyle/>
          <a:p>
            <a:r>
              <a:rPr lang="fr-FR" dirty="0">
                <a:solidFill>
                  <a:schemeClr val="accent1">
                    <a:lumMod val="40000"/>
                    <a:lumOff val="60000"/>
                  </a:schemeClr>
                </a:solidFill>
              </a:rPr>
              <a:t>Supprimer</a:t>
            </a:r>
            <a:r>
              <a:rPr lang="fr-FR" dirty="0">
                <a:solidFill>
                  <a:schemeClr val="accent2">
                    <a:lumMod val="60000"/>
                    <a:lumOff val="40000"/>
                  </a:schemeClr>
                </a:solidFill>
              </a:rPr>
              <a:t> </a:t>
            </a:r>
            <a:r>
              <a:rPr lang="fr-FR" dirty="0">
                <a:solidFill>
                  <a:schemeClr val="accent1">
                    <a:lumMod val="40000"/>
                    <a:lumOff val="60000"/>
                  </a:schemeClr>
                </a:solidFill>
              </a:rPr>
              <a:t>match</a:t>
            </a:r>
          </a:p>
        </p:txBody>
      </p:sp>
    </p:spTree>
    <p:extLst>
      <p:ext uri="{BB962C8B-B14F-4D97-AF65-F5344CB8AC3E}">
        <p14:creationId xmlns:p14="http://schemas.microsoft.com/office/powerpoint/2010/main" val="4194223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D989D1-29F1-4D32-9446-630426D004C2}"/>
              </a:ext>
            </a:extLst>
          </p:cNvPr>
          <p:cNvSpPr>
            <a:spLocks noGrp="1"/>
          </p:cNvSpPr>
          <p:nvPr>
            <p:ph type="title"/>
          </p:nvPr>
        </p:nvSpPr>
        <p:spPr/>
        <p:txBody>
          <a:bodyPr/>
          <a:lstStyle/>
          <a:p>
            <a:pPr algn="ctr"/>
            <a:r>
              <a:rPr lang="fr-FR" dirty="0">
                <a:solidFill>
                  <a:schemeClr val="accent1">
                    <a:lumMod val="75000"/>
                  </a:schemeClr>
                </a:solidFill>
              </a:rPr>
              <a:t>Diagrammes de Séquence</a:t>
            </a:r>
            <a:endParaRPr lang="fr-FR" dirty="0"/>
          </a:p>
        </p:txBody>
      </p:sp>
      <p:pic>
        <p:nvPicPr>
          <p:cNvPr id="5" name="Espace réservé du contenu 4">
            <a:extLst>
              <a:ext uri="{FF2B5EF4-FFF2-40B4-BE49-F238E27FC236}">
                <a16:creationId xmlns:a16="http://schemas.microsoft.com/office/drawing/2014/main" id="{D6D85FB4-8FE5-49D6-97B9-8B5E5F3287FA}"/>
              </a:ext>
            </a:extLst>
          </p:cNvPr>
          <p:cNvPicPr>
            <a:picLocks noGrp="1" noChangeAspect="1"/>
          </p:cNvPicPr>
          <p:nvPr>
            <p:ph idx="1"/>
          </p:nvPr>
        </p:nvPicPr>
        <p:blipFill>
          <a:blip r:embed="rId2"/>
          <a:stretch>
            <a:fillRect/>
          </a:stretch>
        </p:blipFill>
        <p:spPr>
          <a:xfrm>
            <a:off x="5370992" y="1361242"/>
            <a:ext cx="5849536" cy="5295002"/>
          </a:xfrm>
        </p:spPr>
      </p:pic>
      <p:sp>
        <p:nvSpPr>
          <p:cNvPr id="6" name="ZoneTexte 5">
            <a:extLst>
              <a:ext uri="{FF2B5EF4-FFF2-40B4-BE49-F238E27FC236}">
                <a16:creationId xmlns:a16="http://schemas.microsoft.com/office/drawing/2014/main" id="{5A0EAB4D-F938-4397-9319-A6E36F8BE8D6}"/>
              </a:ext>
            </a:extLst>
          </p:cNvPr>
          <p:cNvSpPr txBox="1"/>
          <p:nvPr/>
        </p:nvSpPr>
        <p:spPr>
          <a:xfrm>
            <a:off x="1961965" y="2396971"/>
            <a:ext cx="2361460" cy="369332"/>
          </a:xfrm>
          <a:prstGeom prst="rect">
            <a:avLst/>
          </a:prstGeom>
          <a:noFill/>
        </p:spPr>
        <p:txBody>
          <a:bodyPr wrap="square" rtlCol="0">
            <a:spAutoFit/>
          </a:bodyPr>
          <a:lstStyle/>
          <a:p>
            <a:r>
              <a:rPr lang="fr-FR" dirty="0">
                <a:solidFill>
                  <a:schemeClr val="accent1">
                    <a:lumMod val="40000"/>
                    <a:lumOff val="60000"/>
                  </a:schemeClr>
                </a:solidFill>
              </a:rPr>
              <a:t>Réserver ticket</a:t>
            </a:r>
          </a:p>
        </p:txBody>
      </p:sp>
    </p:spTree>
    <p:extLst>
      <p:ext uri="{BB962C8B-B14F-4D97-AF65-F5344CB8AC3E}">
        <p14:creationId xmlns:p14="http://schemas.microsoft.com/office/powerpoint/2010/main" val="3170046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35DC6B-7A5C-4BC6-A40C-CF51CE73191B}"/>
              </a:ext>
            </a:extLst>
          </p:cNvPr>
          <p:cNvSpPr>
            <a:spLocks noGrp="1"/>
          </p:cNvSpPr>
          <p:nvPr>
            <p:ph type="title"/>
          </p:nvPr>
        </p:nvSpPr>
        <p:spPr/>
        <p:txBody>
          <a:bodyPr/>
          <a:lstStyle/>
          <a:p>
            <a:pPr algn="ctr"/>
            <a:r>
              <a:rPr lang="fr-FR" dirty="0">
                <a:solidFill>
                  <a:schemeClr val="accent1">
                    <a:lumMod val="75000"/>
                  </a:schemeClr>
                </a:solidFill>
              </a:rPr>
              <a:t>Diagrammes de Séquence</a:t>
            </a:r>
            <a:endParaRPr lang="fr-FR" dirty="0"/>
          </a:p>
        </p:txBody>
      </p:sp>
      <p:pic>
        <p:nvPicPr>
          <p:cNvPr id="5" name="Espace réservé du contenu 4">
            <a:extLst>
              <a:ext uri="{FF2B5EF4-FFF2-40B4-BE49-F238E27FC236}">
                <a16:creationId xmlns:a16="http://schemas.microsoft.com/office/drawing/2014/main" id="{423DD6E0-B653-42AD-A5EB-62680315D292}"/>
              </a:ext>
            </a:extLst>
          </p:cNvPr>
          <p:cNvPicPr>
            <a:picLocks noGrp="1" noChangeAspect="1"/>
          </p:cNvPicPr>
          <p:nvPr>
            <p:ph idx="1"/>
          </p:nvPr>
        </p:nvPicPr>
        <p:blipFill>
          <a:blip r:embed="rId2"/>
          <a:stretch>
            <a:fillRect/>
          </a:stretch>
        </p:blipFill>
        <p:spPr>
          <a:xfrm>
            <a:off x="5738373" y="2133600"/>
            <a:ext cx="2617079" cy="3778250"/>
          </a:xfrm>
        </p:spPr>
      </p:pic>
      <p:sp>
        <p:nvSpPr>
          <p:cNvPr id="6" name="ZoneTexte 5">
            <a:extLst>
              <a:ext uri="{FF2B5EF4-FFF2-40B4-BE49-F238E27FC236}">
                <a16:creationId xmlns:a16="http://schemas.microsoft.com/office/drawing/2014/main" id="{854F1E71-F5C4-4A64-B3B7-C41847CB0290}"/>
              </a:ext>
            </a:extLst>
          </p:cNvPr>
          <p:cNvSpPr txBox="1"/>
          <p:nvPr/>
        </p:nvSpPr>
        <p:spPr>
          <a:xfrm>
            <a:off x="1997476" y="2379216"/>
            <a:ext cx="1828800" cy="369332"/>
          </a:xfrm>
          <a:prstGeom prst="rect">
            <a:avLst/>
          </a:prstGeom>
          <a:noFill/>
        </p:spPr>
        <p:txBody>
          <a:bodyPr wrap="square" rtlCol="0">
            <a:spAutoFit/>
          </a:bodyPr>
          <a:lstStyle/>
          <a:p>
            <a:r>
              <a:rPr lang="fr-FR" dirty="0">
                <a:solidFill>
                  <a:schemeClr val="accent1">
                    <a:lumMod val="40000"/>
                    <a:lumOff val="60000"/>
                  </a:schemeClr>
                </a:solidFill>
              </a:rPr>
              <a:t>Payer ticket</a:t>
            </a:r>
          </a:p>
        </p:txBody>
      </p:sp>
    </p:spTree>
    <p:extLst>
      <p:ext uri="{BB962C8B-B14F-4D97-AF65-F5344CB8AC3E}">
        <p14:creationId xmlns:p14="http://schemas.microsoft.com/office/powerpoint/2010/main" val="3241855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EC6554-3091-4D2D-98F5-916263E624E1}"/>
              </a:ext>
            </a:extLst>
          </p:cNvPr>
          <p:cNvSpPr>
            <a:spLocks noGrp="1"/>
          </p:cNvSpPr>
          <p:nvPr>
            <p:ph type="title"/>
          </p:nvPr>
        </p:nvSpPr>
        <p:spPr/>
        <p:txBody>
          <a:bodyPr/>
          <a:lstStyle/>
          <a:p>
            <a:pPr algn="ctr"/>
            <a:r>
              <a:rPr lang="fr-FR" dirty="0">
                <a:solidFill>
                  <a:schemeClr val="accent1">
                    <a:lumMod val="75000"/>
                  </a:schemeClr>
                </a:solidFill>
              </a:rPr>
              <a:t>Diagrammes de Séquence</a:t>
            </a:r>
            <a:endParaRPr lang="fr-FR" dirty="0"/>
          </a:p>
        </p:txBody>
      </p:sp>
      <p:pic>
        <p:nvPicPr>
          <p:cNvPr id="5" name="Espace réservé du contenu 4">
            <a:extLst>
              <a:ext uri="{FF2B5EF4-FFF2-40B4-BE49-F238E27FC236}">
                <a16:creationId xmlns:a16="http://schemas.microsoft.com/office/drawing/2014/main" id="{0106304E-B57E-4B32-B62E-C5C9A0EF7D48}"/>
              </a:ext>
            </a:extLst>
          </p:cNvPr>
          <p:cNvPicPr>
            <a:picLocks noGrp="1" noChangeAspect="1"/>
          </p:cNvPicPr>
          <p:nvPr>
            <p:ph idx="1"/>
          </p:nvPr>
        </p:nvPicPr>
        <p:blipFill>
          <a:blip r:embed="rId2"/>
          <a:stretch>
            <a:fillRect/>
          </a:stretch>
        </p:blipFill>
        <p:spPr>
          <a:xfrm>
            <a:off x="5749562" y="2133600"/>
            <a:ext cx="2594701" cy="3778250"/>
          </a:xfrm>
        </p:spPr>
      </p:pic>
      <p:sp>
        <p:nvSpPr>
          <p:cNvPr id="6" name="ZoneTexte 5">
            <a:extLst>
              <a:ext uri="{FF2B5EF4-FFF2-40B4-BE49-F238E27FC236}">
                <a16:creationId xmlns:a16="http://schemas.microsoft.com/office/drawing/2014/main" id="{F840AFF1-1C58-49B6-AB5B-81DCAF84CCDA}"/>
              </a:ext>
            </a:extLst>
          </p:cNvPr>
          <p:cNvSpPr txBox="1"/>
          <p:nvPr/>
        </p:nvSpPr>
        <p:spPr>
          <a:xfrm>
            <a:off x="1864310" y="2325950"/>
            <a:ext cx="1944210" cy="369332"/>
          </a:xfrm>
          <a:prstGeom prst="rect">
            <a:avLst/>
          </a:prstGeom>
          <a:noFill/>
        </p:spPr>
        <p:txBody>
          <a:bodyPr wrap="square" rtlCol="0">
            <a:spAutoFit/>
          </a:bodyPr>
          <a:lstStyle/>
          <a:p>
            <a:r>
              <a:rPr lang="fr-FR" dirty="0">
                <a:solidFill>
                  <a:schemeClr val="accent1">
                    <a:lumMod val="40000"/>
                    <a:lumOff val="60000"/>
                  </a:schemeClr>
                </a:solidFill>
              </a:rPr>
              <a:t>Modifier match</a:t>
            </a:r>
          </a:p>
        </p:txBody>
      </p:sp>
    </p:spTree>
    <p:extLst>
      <p:ext uri="{BB962C8B-B14F-4D97-AF65-F5344CB8AC3E}">
        <p14:creationId xmlns:p14="http://schemas.microsoft.com/office/powerpoint/2010/main" val="2599158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513EA6-3074-4AAC-B4FC-36BA5C23AFB7}"/>
              </a:ext>
            </a:extLst>
          </p:cNvPr>
          <p:cNvSpPr>
            <a:spLocks noGrp="1"/>
          </p:cNvSpPr>
          <p:nvPr>
            <p:ph type="title"/>
          </p:nvPr>
        </p:nvSpPr>
        <p:spPr/>
        <p:txBody>
          <a:bodyPr/>
          <a:lstStyle/>
          <a:p>
            <a:pPr algn="ctr"/>
            <a:r>
              <a:rPr lang="fr-FR" dirty="0">
                <a:solidFill>
                  <a:schemeClr val="accent1">
                    <a:lumMod val="75000"/>
                  </a:schemeClr>
                </a:solidFill>
              </a:rPr>
              <a:t>Diagrammes de Séquence</a:t>
            </a:r>
            <a:endParaRPr lang="fr-FR" dirty="0"/>
          </a:p>
        </p:txBody>
      </p:sp>
      <p:pic>
        <p:nvPicPr>
          <p:cNvPr id="5" name="Espace réservé du contenu 4">
            <a:extLst>
              <a:ext uri="{FF2B5EF4-FFF2-40B4-BE49-F238E27FC236}">
                <a16:creationId xmlns:a16="http://schemas.microsoft.com/office/drawing/2014/main" id="{7E91B920-9ED4-4927-B303-44B9043EC9DE}"/>
              </a:ext>
            </a:extLst>
          </p:cNvPr>
          <p:cNvPicPr>
            <a:picLocks noGrp="1" noChangeAspect="1"/>
          </p:cNvPicPr>
          <p:nvPr>
            <p:ph idx="1"/>
          </p:nvPr>
        </p:nvPicPr>
        <p:blipFill>
          <a:blip r:embed="rId2"/>
          <a:stretch>
            <a:fillRect/>
          </a:stretch>
        </p:blipFill>
        <p:spPr>
          <a:xfrm>
            <a:off x="5048442" y="2133600"/>
            <a:ext cx="3996941" cy="3778250"/>
          </a:xfrm>
        </p:spPr>
      </p:pic>
      <p:sp>
        <p:nvSpPr>
          <p:cNvPr id="6" name="ZoneTexte 5">
            <a:extLst>
              <a:ext uri="{FF2B5EF4-FFF2-40B4-BE49-F238E27FC236}">
                <a16:creationId xmlns:a16="http://schemas.microsoft.com/office/drawing/2014/main" id="{F594CC4E-0158-4489-9550-E1D0B2E28CD8}"/>
              </a:ext>
            </a:extLst>
          </p:cNvPr>
          <p:cNvSpPr txBox="1"/>
          <p:nvPr/>
        </p:nvSpPr>
        <p:spPr>
          <a:xfrm>
            <a:off x="1748901" y="2530136"/>
            <a:ext cx="3497802" cy="369332"/>
          </a:xfrm>
          <a:prstGeom prst="rect">
            <a:avLst/>
          </a:prstGeom>
          <a:noFill/>
        </p:spPr>
        <p:txBody>
          <a:bodyPr wrap="square" rtlCol="0">
            <a:spAutoFit/>
          </a:bodyPr>
          <a:lstStyle/>
          <a:p>
            <a:r>
              <a:rPr lang="fr-FR" dirty="0">
                <a:solidFill>
                  <a:schemeClr val="accent1">
                    <a:lumMod val="40000"/>
                    <a:lumOff val="60000"/>
                  </a:schemeClr>
                </a:solidFill>
              </a:rPr>
              <a:t>Gérer tableau de bord</a:t>
            </a:r>
          </a:p>
        </p:txBody>
      </p:sp>
    </p:spTree>
    <p:extLst>
      <p:ext uri="{BB962C8B-B14F-4D97-AF65-F5344CB8AC3E}">
        <p14:creationId xmlns:p14="http://schemas.microsoft.com/office/powerpoint/2010/main" val="3041616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AE73DC-18CC-488E-BA5F-8A5B486E46CD}"/>
              </a:ext>
            </a:extLst>
          </p:cNvPr>
          <p:cNvSpPr>
            <a:spLocks noGrp="1"/>
          </p:cNvSpPr>
          <p:nvPr>
            <p:ph type="title"/>
          </p:nvPr>
        </p:nvSpPr>
        <p:spPr/>
        <p:txBody>
          <a:bodyPr/>
          <a:lstStyle/>
          <a:p>
            <a:pPr algn="ctr"/>
            <a:r>
              <a:rPr lang="fr-FR" dirty="0">
                <a:solidFill>
                  <a:schemeClr val="accent1">
                    <a:lumMod val="75000"/>
                  </a:schemeClr>
                </a:solidFill>
              </a:rPr>
              <a:t>Diagrammes de Séquence</a:t>
            </a:r>
            <a:endParaRPr lang="fr-FR" dirty="0"/>
          </a:p>
        </p:txBody>
      </p:sp>
      <p:pic>
        <p:nvPicPr>
          <p:cNvPr id="5" name="Espace réservé du contenu 4">
            <a:extLst>
              <a:ext uri="{FF2B5EF4-FFF2-40B4-BE49-F238E27FC236}">
                <a16:creationId xmlns:a16="http://schemas.microsoft.com/office/drawing/2014/main" id="{FC29D75B-E353-4DD9-B7D6-45FF2B1F3382}"/>
              </a:ext>
            </a:extLst>
          </p:cNvPr>
          <p:cNvPicPr>
            <a:picLocks noGrp="1" noChangeAspect="1"/>
          </p:cNvPicPr>
          <p:nvPr>
            <p:ph idx="1"/>
          </p:nvPr>
        </p:nvPicPr>
        <p:blipFill>
          <a:blip r:embed="rId2"/>
          <a:stretch>
            <a:fillRect/>
          </a:stretch>
        </p:blipFill>
        <p:spPr>
          <a:xfrm>
            <a:off x="5779363" y="1264555"/>
            <a:ext cx="5547933" cy="5504156"/>
          </a:xfrm>
        </p:spPr>
      </p:pic>
      <p:sp>
        <p:nvSpPr>
          <p:cNvPr id="6" name="ZoneTexte 5">
            <a:extLst>
              <a:ext uri="{FF2B5EF4-FFF2-40B4-BE49-F238E27FC236}">
                <a16:creationId xmlns:a16="http://schemas.microsoft.com/office/drawing/2014/main" id="{45F37D2B-7A2A-4C04-BFB8-8FEDE04BB7F1}"/>
              </a:ext>
            </a:extLst>
          </p:cNvPr>
          <p:cNvSpPr txBox="1"/>
          <p:nvPr/>
        </p:nvSpPr>
        <p:spPr>
          <a:xfrm>
            <a:off x="1660124" y="2640198"/>
            <a:ext cx="3852909" cy="369332"/>
          </a:xfrm>
          <a:prstGeom prst="rect">
            <a:avLst/>
          </a:prstGeom>
          <a:noFill/>
        </p:spPr>
        <p:txBody>
          <a:bodyPr wrap="square" rtlCol="0">
            <a:spAutoFit/>
          </a:bodyPr>
          <a:lstStyle/>
          <a:p>
            <a:r>
              <a:rPr lang="fr-FR" dirty="0">
                <a:solidFill>
                  <a:schemeClr val="accent1">
                    <a:lumMod val="40000"/>
                    <a:lumOff val="60000"/>
                  </a:schemeClr>
                </a:solidFill>
              </a:rPr>
              <a:t>Gérer comptes d’utilisateurs</a:t>
            </a:r>
          </a:p>
        </p:txBody>
      </p:sp>
    </p:spTree>
    <p:extLst>
      <p:ext uri="{BB962C8B-B14F-4D97-AF65-F5344CB8AC3E}">
        <p14:creationId xmlns:p14="http://schemas.microsoft.com/office/powerpoint/2010/main" val="318586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611AD2-8FBC-4EC1-8ABC-85DDE75DEB0D}"/>
              </a:ext>
            </a:extLst>
          </p:cNvPr>
          <p:cNvSpPr>
            <a:spLocks noGrp="1"/>
          </p:cNvSpPr>
          <p:nvPr>
            <p:ph type="title"/>
          </p:nvPr>
        </p:nvSpPr>
        <p:spPr/>
        <p:txBody>
          <a:bodyPr/>
          <a:lstStyle/>
          <a:p>
            <a:pPr algn="ctr"/>
            <a:r>
              <a:rPr lang="fr-FR" dirty="0">
                <a:solidFill>
                  <a:schemeClr val="accent1">
                    <a:lumMod val="75000"/>
                  </a:schemeClr>
                </a:solidFill>
              </a:rPr>
              <a:t>Diagrammes de Séquence</a:t>
            </a:r>
            <a:endParaRPr lang="fr-FR" dirty="0"/>
          </a:p>
        </p:txBody>
      </p:sp>
      <p:pic>
        <p:nvPicPr>
          <p:cNvPr id="5" name="Espace réservé du contenu 4">
            <a:extLst>
              <a:ext uri="{FF2B5EF4-FFF2-40B4-BE49-F238E27FC236}">
                <a16:creationId xmlns:a16="http://schemas.microsoft.com/office/drawing/2014/main" id="{F53FF0FB-1B74-4E08-A077-52AA20F27176}"/>
              </a:ext>
            </a:extLst>
          </p:cNvPr>
          <p:cNvPicPr>
            <a:picLocks noGrp="1" noChangeAspect="1"/>
          </p:cNvPicPr>
          <p:nvPr>
            <p:ph idx="1"/>
          </p:nvPr>
        </p:nvPicPr>
        <p:blipFill>
          <a:blip r:embed="rId2"/>
          <a:stretch>
            <a:fillRect/>
          </a:stretch>
        </p:blipFill>
        <p:spPr>
          <a:xfrm>
            <a:off x="6096000" y="1340529"/>
            <a:ext cx="5196396" cy="5335479"/>
          </a:xfrm>
        </p:spPr>
      </p:pic>
      <p:sp>
        <p:nvSpPr>
          <p:cNvPr id="6" name="ZoneTexte 5">
            <a:extLst>
              <a:ext uri="{FF2B5EF4-FFF2-40B4-BE49-F238E27FC236}">
                <a16:creationId xmlns:a16="http://schemas.microsoft.com/office/drawing/2014/main" id="{6BDD1431-A9CE-4538-9D4B-D9CE5439DE54}"/>
              </a:ext>
            </a:extLst>
          </p:cNvPr>
          <p:cNvSpPr txBox="1"/>
          <p:nvPr/>
        </p:nvSpPr>
        <p:spPr>
          <a:xfrm>
            <a:off x="1846555" y="2423605"/>
            <a:ext cx="2725445" cy="369332"/>
          </a:xfrm>
          <a:prstGeom prst="rect">
            <a:avLst/>
          </a:prstGeom>
          <a:noFill/>
        </p:spPr>
        <p:txBody>
          <a:bodyPr wrap="square" rtlCol="0">
            <a:spAutoFit/>
          </a:bodyPr>
          <a:lstStyle/>
          <a:p>
            <a:r>
              <a:rPr lang="fr-FR" dirty="0">
                <a:solidFill>
                  <a:schemeClr val="accent1">
                    <a:lumMod val="40000"/>
                    <a:lumOff val="60000"/>
                  </a:schemeClr>
                </a:solidFill>
              </a:rPr>
              <a:t>Créer match</a:t>
            </a:r>
          </a:p>
        </p:txBody>
      </p:sp>
    </p:spTree>
    <p:extLst>
      <p:ext uri="{BB962C8B-B14F-4D97-AF65-F5344CB8AC3E}">
        <p14:creationId xmlns:p14="http://schemas.microsoft.com/office/powerpoint/2010/main" val="2448398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8EC01F-B62B-4338-A875-DD5B9E80E19C}"/>
              </a:ext>
            </a:extLst>
          </p:cNvPr>
          <p:cNvSpPr>
            <a:spLocks noGrp="1"/>
          </p:cNvSpPr>
          <p:nvPr>
            <p:ph type="title"/>
          </p:nvPr>
        </p:nvSpPr>
        <p:spPr/>
        <p:txBody>
          <a:bodyPr/>
          <a:lstStyle/>
          <a:p>
            <a:pPr algn="ctr"/>
            <a:r>
              <a:rPr lang="fr-FR" dirty="0">
                <a:solidFill>
                  <a:schemeClr val="accent1">
                    <a:lumMod val="75000"/>
                  </a:schemeClr>
                </a:solidFill>
              </a:rPr>
              <a:t>Diagrammes de Séquence</a:t>
            </a:r>
            <a:endParaRPr lang="fr-FR" dirty="0"/>
          </a:p>
        </p:txBody>
      </p:sp>
      <p:pic>
        <p:nvPicPr>
          <p:cNvPr id="5" name="Espace réservé du contenu 4">
            <a:extLst>
              <a:ext uri="{FF2B5EF4-FFF2-40B4-BE49-F238E27FC236}">
                <a16:creationId xmlns:a16="http://schemas.microsoft.com/office/drawing/2014/main" id="{63885B6F-60BC-42A7-8CFE-52BE949FCF75}"/>
              </a:ext>
            </a:extLst>
          </p:cNvPr>
          <p:cNvPicPr>
            <a:picLocks noGrp="1" noChangeAspect="1"/>
          </p:cNvPicPr>
          <p:nvPr>
            <p:ph idx="1"/>
          </p:nvPr>
        </p:nvPicPr>
        <p:blipFill>
          <a:blip r:embed="rId2"/>
          <a:stretch>
            <a:fillRect/>
          </a:stretch>
        </p:blipFill>
        <p:spPr>
          <a:xfrm>
            <a:off x="5983550" y="1348037"/>
            <a:ext cx="5399459" cy="5337061"/>
          </a:xfrm>
        </p:spPr>
      </p:pic>
      <p:sp>
        <p:nvSpPr>
          <p:cNvPr id="6" name="ZoneTexte 5">
            <a:extLst>
              <a:ext uri="{FF2B5EF4-FFF2-40B4-BE49-F238E27FC236}">
                <a16:creationId xmlns:a16="http://schemas.microsoft.com/office/drawing/2014/main" id="{BCBBFB1A-C18B-4CD6-BF35-FC0240685938}"/>
              </a:ext>
            </a:extLst>
          </p:cNvPr>
          <p:cNvSpPr txBox="1"/>
          <p:nvPr/>
        </p:nvSpPr>
        <p:spPr>
          <a:xfrm>
            <a:off x="1828800" y="2425369"/>
            <a:ext cx="3080551" cy="369332"/>
          </a:xfrm>
          <a:prstGeom prst="rect">
            <a:avLst/>
          </a:prstGeom>
          <a:noFill/>
        </p:spPr>
        <p:txBody>
          <a:bodyPr wrap="square" rtlCol="0">
            <a:spAutoFit/>
          </a:bodyPr>
          <a:lstStyle/>
          <a:p>
            <a:r>
              <a:rPr lang="fr-FR" dirty="0">
                <a:solidFill>
                  <a:schemeClr val="accent1">
                    <a:lumMod val="40000"/>
                    <a:lumOff val="60000"/>
                  </a:schemeClr>
                </a:solidFill>
              </a:rPr>
              <a:t>Consulter liste matchs</a:t>
            </a:r>
          </a:p>
        </p:txBody>
      </p:sp>
    </p:spTree>
    <p:extLst>
      <p:ext uri="{BB962C8B-B14F-4D97-AF65-F5344CB8AC3E}">
        <p14:creationId xmlns:p14="http://schemas.microsoft.com/office/powerpoint/2010/main" val="2175871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D5CA66-61F9-4B6C-8CD5-B7AA6E5D5FAF}"/>
              </a:ext>
            </a:extLst>
          </p:cNvPr>
          <p:cNvSpPr>
            <a:spLocks noGrp="1"/>
          </p:cNvSpPr>
          <p:nvPr>
            <p:ph type="title"/>
          </p:nvPr>
        </p:nvSpPr>
        <p:spPr/>
        <p:txBody>
          <a:bodyPr/>
          <a:lstStyle/>
          <a:p>
            <a:pPr algn="ctr"/>
            <a:r>
              <a:rPr lang="fr-FR" dirty="0">
                <a:solidFill>
                  <a:schemeClr val="accent1">
                    <a:lumMod val="75000"/>
                  </a:schemeClr>
                </a:solidFill>
              </a:rPr>
              <a:t>Diagrammes de Séquence</a:t>
            </a:r>
            <a:endParaRPr lang="fr-FR" dirty="0"/>
          </a:p>
        </p:txBody>
      </p:sp>
      <p:pic>
        <p:nvPicPr>
          <p:cNvPr id="5" name="Espace réservé du contenu 4">
            <a:extLst>
              <a:ext uri="{FF2B5EF4-FFF2-40B4-BE49-F238E27FC236}">
                <a16:creationId xmlns:a16="http://schemas.microsoft.com/office/drawing/2014/main" id="{2E1F4E82-9679-4582-BF87-AAEB22EACE59}"/>
              </a:ext>
            </a:extLst>
          </p:cNvPr>
          <p:cNvPicPr>
            <a:picLocks noGrp="1" noChangeAspect="1"/>
          </p:cNvPicPr>
          <p:nvPr>
            <p:ph idx="1"/>
          </p:nvPr>
        </p:nvPicPr>
        <p:blipFill>
          <a:blip r:embed="rId2"/>
          <a:stretch>
            <a:fillRect/>
          </a:stretch>
        </p:blipFill>
        <p:spPr>
          <a:xfrm>
            <a:off x="5597293" y="2133600"/>
            <a:ext cx="2899240" cy="3778250"/>
          </a:xfrm>
        </p:spPr>
      </p:pic>
      <p:sp>
        <p:nvSpPr>
          <p:cNvPr id="6" name="ZoneTexte 5">
            <a:extLst>
              <a:ext uri="{FF2B5EF4-FFF2-40B4-BE49-F238E27FC236}">
                <a16:creationId xmlns:a16="http://schemas.microsoft.com/office/drawing/2014/main" id="{485C5141-1B13-4C3E-BB2D-578F766A9EBD}"/>
              </a:ext>
            </a:extLst>
          </p:cNvPr>
          <p:cNvSpPr txBox="1"/>
          <p:nvPr/>
        </p:nvSpPr>
        <p:spPr>
          <a:xfrm>
            <a:off x="1988598" y="2281561"/>
            <a:ext cx="3213717" cy="369332"/>
          </a:xfrm>
          <a:prstGeom prst="rect">
            <a:avLst/>
          </a:prstGeom>
          <a:noFill/>
        </p:spPr>
        <p:txBody>
          <a:bodyPr wrap="square" rtlCol="0">
            <a:spAutoFit/>
          </a:bodyPr>
          <a:lstStyle/>
          <a:p>
            <a:r>
              <a:rPr lang="fr-FR" dirty="0">
                <a:solidFill>
                  <a:schemeClr val="accent1">
                    <a:lumMod val="40000"/>
                    <a:lumOff val="60000"/>
                  </a:schemeClr>
                </a:solidFill>
              </a:rPr>
              <a:t>Consulter affectations</a:t>
            </a:r>
          </a:p>
        </p:txBody>
      </p:sp>
    </p:spTree>
    <p:extLst>
      <p:ext uri="{BB962C8B-B14F-4D97-AF65-F5344CB8AC3E}">
        <p14:creationId xmlns:p14="http://schemas.microsoft.com/office/powerpoint/2010/main" val="2007046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D3CFE2-5F04-48B5-86A8-44A19B4A9BCE}"/>
              </a:ext>
            </a:extLst>
          </p:cNvPr>
          <p:cNvSpPr>
            <a:spLocks noGrp="1"/>
          </p:cNvSpPr>
          <p:nvPr>
            <p:ph type="title"/>
          </p:nvPr>
        </p:nvSpPr>
        <p:spPr/>
        <p:txBody>
          <a:bodyPr/>
          <a:lstStyle/>
          <a:p>
            <a:pPr algn="ctr"/>
            <a:r>
              <a:rPr lang="fr-FR" dirty="0">
                <a:solidFill>
                  <a:schemeClr val="accent1">
                    <a:lumMod val="75000"/>
                  </a:schemeClr>
                </a:solidFill>
              </a:rPr>
              <a:t>Diagrammes de Séquence</a:t>
            </a:r>
            <a:endParaRPr lang="fr-FR" dirty="0"/>
          </a:p>
        </p:txBody>
      </p:sp>
      <p:pic>
        <p:nvPicPr>
          <p:cNvPr id="5" name="Espace réservé du contenu 4">
            <a:extLst>
              <a:ext uri="{FF2B5EF4-FFF2-40B4-BE49-F238E27FC236}">
                <a16:creationId xmlns:a16="http://schemas.microsoft.com/office/drawing/2014/main" id="{03F82596-7383-41CB-9427-D11EF8CDBDB3}"/>
              </a:ext>
            </a:extLst>
          </p:cNvPr>
          <p:cNvPicPr>
            <a:picLocks noGrp="1" noChangeAspect="1"/>
          </p:cNvPicPr>
          <p:nvPr>
            <p:ph idx="1"/>
          </p:nvPr>
        </p:nvPicPr>
        <p:blipFill>
          <a:blip r:embed="rId2"/>
          <a:stretch>
            <a:fillRect/>
          </a:stretch>
        </p:blipFill>
        <p:spPr>
          <a:xfrm>
            <a:off x="6232125" y="1264555"/>
            <a:ext cx="5272488" cy="5483156"/>
          </a:xfrm>
        </p:spPr>
      </p:pic>
      <p:sp>
        <p:nvSpPr>
          <p:cNvPr id="6" name="ZoneTexte 5">
            <a:extLst>
              <a:ext uri="{FF2B5EF4-FFF2-40B4-BE49-F238E27FC236}">
                <a16:creationId xmlns:a16="http://schemas.microsoft.com/office/drawing/2014/main" id="{BDEE87D1-F438-445D-A2A9-9301783FA195}"/>
              </a:ext>
            </a:extLst>
          </p:cNvPr>
          <p:cNvSpPr txBox="1"/>
          <p:nvPr/>
        </p:nvSpPr>
        <p:spPr>
          <a:xfrm>
            <a:off x="1828800" y="2501739"/>
            <a:ext cx="3000653" cy="369332"/>
          </a:xfrm>
          <a:prstGeom prst="rect">
            <a:avLst/>
          </a:prstGeom>
          <a:noFill/>
        </p:spPr>
        <p:txBody>
          <a:bodyPr wrap="square" rtlCol="0">
            <a:spAutoFit/>
          </a:bodyPr>
          <a:lstStyle/>
          <a:p>
            <a:r>
              <a:rPr lang="fr-FR" dirty="0">
                <a:solidFill>
                  <a:schemeClr val="accent1">
                    <a:lumMod val="40000"/>
                    <a:lumOff val="60000"/>
                  </a:schemeClr>
                </a:solidFill>
              </a:rPr>
              <a:t>Annuler réservation</a:t>
            </a:r>
          </a:p>
        </p:txBody>
      </p:sp>
    </p:spTree>
    <p:extLst>
      <p:ext uri="{BB962C8B-B14F-4D97-AF65-F5344CB8AC3E}">
        <p14:creationId xmlns:p14="http://schemas.microsoft.com/office/powerpoint/2010/main" val="2719677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C10490-7F9A-4F3A-8EC8-CF8B86F1FD6E}"/>
              </a:ext>
            </a:extLst>
          </p:cNvPr>
          <p:cNvSpPr>
            <a:spLocks noGrp="1"/>
          </p:cNvSpPr>
          <p:nvPr>
            <p:ph type="title"/>
          </p:nvPr>
        </p:nvSpPr>
        <p:spPr/>
        <p:txBody>
          <a:bodyPr/>
          <a:lstStyle/>
          <a:p>
            <a:pPr algn="ctr"/>
            <a:r>
              <a:rPr lang="fr-FR" dirty="0">
                <a:solidFill>
                  <a:schemeClr val="accent1">
                    <a:lumMod val="75000"/>
                  </a:schemeClr>
                </a:solidFill>
              </a:rPr>
              <a:t>Plan</a:t>
            </a:r>
          </a:p>
        </p:txBody>
      </p:sp>
      <p:sp>
        <p:nvSpPr>
          <p:cNvPr id="3" name="Espace réservé du contenu 2">
            <a:extLst>
              <a:ext uri="{FF2B5EF4-FFF2-40B4-BE49-F238E27FC236}">
                <a16:creationId xmlns:a16="http://schemas.microsoft.com/office/drawing/2014/main" id="{D3EF7E06-4D87-4B2F-9E73-C49D6C944F11}"/>
              </a:ext>
            </a:extLst>
          </p:cNvPr>
          <p:cNvSpPr>
            <a:spLocks noGrp="1"/>
          </p:cNvSpPr>
          <p:nvPr>
            <p:ph idx="1"/>
          </p:nvPr>
        </p:nvSpPr>
        <p:spPr/>
        <p:txBody>
          <a:bodyPr>
            <a:normAutofit fontScale="92500" lnSpcReduction="20000"/>
          </a:bodyPr>
          <a:lstStyle/>
          <a:p>
            <a:r>
              <a:rPr lang="fr-FR" dirty="0"/>
              <a:t>Introduction</a:t>
            </a:r>
          </a:p>
          <a:p>
            <a:r>
              <a:rPr lang="fr-FR" dirty="0"/>
              <a:t>Problèmes et Solutions Apportés</a:t>
            </a:r>
          </a:p>
          <a:p>
            <a:r>
              <a:rPr lang="fr-FR" dirty="0"/>
              <a:t>Exigences et objectifs du projet</a:t>
            </a:r>
          </a:p>
          <a:p>
            <a:r>
              <a:rPr lang="fr-FR" dirty="0"/>
              <a:t>Diagrammes de Cas d’Utilisation</a:t>
            </a:r>
          </a:p>
          <a:p>
            <a:r>
              <a:rPr lang="fr-FR" dirty="0"/>
              <a:t>Diagrammes de Classe</a:t>
            </a:r>
          </a:p>
          <a:p>
            <a:r>
              <a:rPr lang="fr-FR" dirty="0"/>
              <a:t>Diagrammes de Séquence</a:t>
            </a:r>
          </a:p>
          <a:p>
            <a:r>
              <a:rPr lang="fr-FR" dirty="0"/>
              <a:t>Diagrammes de Déploiement</a:t>
            </a:r>
          </a:p>
          <a:p>
            <a:r>
              <a:rPr lang="fr-FR" dirty="0"/>
              <a:t>Diagrammes d’Activités</a:t>
            </a:r>
          </a:p>
          <a:p>
            <a:r>
              <a:rPr lang="fr-FR" dirty="0"/>
              <a:t>Interfaces</a:t>
            </a:r>
          </a:p>
          <a:p>
            <a:r>
              <a:rPr lang="fr-FR" dirty="0"/>
              <a:t>Partie XML</a:t>
            </a:r>
          </a:p>
          <a:p>
            <a:r>
              <a:rPr lang="fr-FR" dirty="0"/>
              <a:t>Conclusion</a:t>
            </a:r>
          </a:p>
        </p:txBody>
      </p:sp>
    </p:spTree>
    <p:extLst>
      <p:ext uri="{BB962C8B-B14F-4D97-AF65-F5344CB8AC3E}">
        <p14:creationId xmlns:p14="http://schemas.microsoft.com/office/powerpoint/2010/main" val="3946350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8035CC-9A73-4472-9D18-CF3F9734554E}"/>
              </a:ext>
            </a:extLst>
          </p:cNvPr>
          <p:cNvSpPr>
            <a:spLocks noGrp="1"/>
          </p:cNvSpPr>
          <p:nvPr>
            <p:ph type="title"/>
          </p:nvPr>
        </p:nvSpPr>
        <p:spPr/>
        <p:txBody>
          <a:bodyPr/>
          <a:lstStyle/>
          <a:p>
            <a:pPr algn="ctr"/>
            <a:r>
              <a:rPr lang="fr-FR" dirty="0">
                <a:solidFill>
                  <a:schemeClr val="accent1">
                    <a:lumMod val="75000"/>
                  </a:schemeClr>
                </a:solidFill>
              </a:rPr>
              <a:t>Diagrammes de Séquence</a:t>
            </a:r>
            <a:endParaRPr lang="fr-FR" dirty="0"/>
          </a:p>
        </p:txBody>
      </p:sp>
      <p:pic>
        <p:nvPicPr>
          <p:cNvPr id="5" name="Espace réservé du contenu 4">
            <a:extLst>
              <a:ext uri="{FF2B5EF4-FFF2-40B4-BE49-F238E27FC236}">
                <a16:creationId xmlns:a16="http://schemas.microsoft.com/office/drawing/2014/main" id="{965B76A9-9034-4CF4-BFDE-3CB8CF64D398}"/>
              </a:ext>
            </a:extLst>
          </p:cNvPr>
          <p:cNvPicPr>
            <a:picLocks noGrp="1" noChangeAspect="1"/>
          </p:cNvPicPr>
          <p:nvPr>
            <p:ph idx="1"/>
          </p:nvPr>
        </p:nvPicPr>
        <p:blipFill>
          <a:blip r:embed="rId2"/>
          <a:stretch>
            <a:fillRect/>
          </a:stretch>
        </p:blipFill>
        <p:spPr>
          <a:xfrm>
            <a:off x="5406500" y="1393795"/>
            <a:ext cx="6284185" cy="5201636"/>
          </a:xfrm>
        </p:spPr>
      </p:pic>
      <p:sp>
        <p:nvSpPr>
          <p:cNvPr id="6" name="ZoneTexte 5">
            <a:extLst>
              <a:ext uri="{FF2B5EF4-FFF2-40B4-BE49-F238E27FC236}">
                <a16:creationId xmlns:a16="http://schemas.microsoft.com/office/drawing/2014/main" id="{162B1664-0966-43CF-9018-493CA27143A8}"/>
              </a:ext>
            </a:extLst>
          </p:cNvPr>
          <p:cNvSpPr txBox="1"/>
          <p:nvPr/>
        </p:nvSpPr>
        <p:spPr>
          <a:xfrm>
            <a:off x="1722268" y="2574523"/>
            <a:ext cx="2867487" cy="372863"/>
          </a:xfrm>
          <a:prstGeom prst="rect">
            <a:avLst/>
          </a:prstGeom>
          <a:noFill/>
        </p:spPr>
        <p:txBody>
          <a:bodyPr wrap="square" rtlCol="0">
            <a:spAutoFit/>
          </a:bodyPr>
          <a:lstStyle/>
          <a:p>
            <a:r>
              <a:rPr lang="fr-FR" dirty="0">
                <a:solidFill>
                  <a:schemeClr val="accent1">
                    <a:lumMod val="40000"/>
                    <a:lumOff val="60000"/>
                  </a:schemeClr>
                </a:solidFill>
              </a:rPr>
              <a:t>Affecter le personnel</a:t>
            </a:r>
          </a:p>
        </p:txBody>
      </p:sp>
    </p:spTree>
    <p:extLst>
      <p:ext uri="{BB962C8B-B14F-4D97-AF65-F5344CB8AC3E}">
        <p14:creationId xmlns:p14="http://schemas.microsoft.com/office/powerpoint/2010/main" val="2361493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765E14-842D-4A4E-9F9C-176CDE0C8233}"/>
              </a:ext>
            </a:extLst>
          </p:cNvPr>
          <p:cNvSpPr>
            <a:spLocks noGrp="1"/>
          </p:cNvSpPr>
          <p:nvPr>
            <p:ph type="title"/>
          </p:nvPr>
        </p:nvSpPr>
        <p:spPr/>
        <p:txBody>
          <a:bodyPr/>
          <a:lstStyle/>
          <a:p>
            <a:pPr algn="ctr"/>
            <a:r>
              <a:rPr lang="fr-FR" dirty="0">
                <a:solidFill>
                  <a:schemeClr val="accent1">
                    <a:lumMod val="75000"/>
                  </a:schemeClr>
                </a:solidFill>
              </a:rPr>
              <a:t>Diagrammes de Déploiement</a:t>
            </a:r>
            <a:br>
              <a:rPr lang="fr-FR" dirty="0">
                <a:solidFill>
                  <a:schemeClr val="accent1">
                    <a:lumMod val="75000"/>
                  </a:schemeClr>
                </a:solidFill>
              </a:rPr>
            </a:br>
            <a:endParaRPr lang="fr-FR" dirty="0">
              <a:solidFill>
                <a:schemeClr val="accent1">
                  <a:lumMod val="75000"/>
                </a:schemeClr>
              </a:solidFill>
            </a:endParaRPr>
          </a:p>
        </p:txBody>
      </p:sp>
      <p:pic>
        <p:nvPicPr>
          <p:cNvPr id="5" name="Espace réservé du contenu 4">
            <a:extLst>
              <a:ext uri="{FF2B5EF4-FFF2-40B4-BE49-F238E27FC236}">
                <a16:creationId xmlns:a16="http://schemas.microsoft.com/office/drawing/2014/main" id="{33EB67B6-D049-408B-A60E-99310B10B6A5}"/>
              </a:ext>
            </a:extLst>
          </p:cNvPr>
          <p:cNvPicPr>
            <a:picLocks noGrp="1" noChangeAspect="1"/>
          </p:cNvPicPr>
          <p:nvPr>
            <p:ph idx="1"/>
          </p:nvPr>
        </p:nvPicPr>
        <p:blipFill>
          <a:blip r:embed="rId2"/>
          <a:stretch>
            <a:fillRect/>
          </a:stretch>
        </p:blipFill>
        <p:spPr>
          <a:xfrm>
            <a:off x="2016710" y="1674642"/>
            <a:ext cx="8158579" cy="5027999"/>
          </a:xfrm>
        </p:spPr>
      </p:pic>
    </p:spTree>
    <p:extLst>
      <p:ext uri="{BB962C8B-B14F-4D97-AF65-F5344CB8AC3E}">
        <p14:creationId xmlns:p14="http://schemas.microsoft.com/office/powerpoint/2010/main" val="3237360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836055-B6B9-405C-8287-18319DEB70BF}"/>
              </a:ext>
            </a:extLst>
          </p:cNvPr>
          <p:cNvSpPr>
            <a:spLocks noGrp="1"/>
          </p:cNvSpPr>
          <p:nvPr>
            <p:ph type="title"/>
          </p:nvPr>
        </p:nvSpPr>
        <p:spPr/>
        <p:txBody>
          <a:bodyPr/>
          <a:lstStyle/>
          <a:p>
            <a:pPr algn="ctr"/>
            <a:r>
              <a:rPr lang="fr-FR" dirty="0">
                <a:solidFill>
                  <a:schemeClr val="accent1">
                    <a:lumMod val="75000"/>
                  </a:schemeClr>
                </a:solidFill>
              </a:rPr>
              <a:t>Diagrammes d’Activités</a:t>
            </a:r>
            <a:br>
              <a:rPr lang="fr-FR" dirty="0"/>
            </a:br>
            <a:endParaRPr lang="fr-FR" dirty="0"/>
          </a:p>
        </p:txBody>
      </p:sp>
      <p:pic>
        <p:nvPicPr>
          <p:cNvPr id="5" name="Espace réservé du contenu 4">
            <a:extLst>
              <a:ext uri="{FF2B5EF4-FFF2-40B4-BE49-F238E27FC236}">
                <a16:creationId xmlns:a16="http://schemas.microsoft.com/office/drawing/2014/main" id="{25F411E6-A2BB-415D-AFFF-D94228B2F6DC}"/>
              </a:ext>
            </a:extLst>
          </p:cNvPr>
          <p:cNvPicPr>
            <a:picLocks noGrp="1" noChangeAspect="1"/>
          </p:cNvPicPr>
          <p:nvPr>
            <p:ph idx="1"/>
          </p:nvPr>
        </p:nvPicPr>
        <p:blipFill>
          <a:blip r:embed="rId2"/>
          <a:stretch>
            <a:fillRect/>
          </a:stretch>
        </p:blipFill>
        <p:spPr>
          <a:xfrm>
            <a:off x="6096000" y="1264555"/>
            <a:ext cx="4685567" cy="5402348"/>
          </a:xfrm>
        </p:spPr>
      </p:pic>
      <p:sp>
        <p:nvSpPr>
          <p:cNvPr id="6" name="ZoneTexte 5">
            <a:extLst>
              <a:ext uri="{FF2B5EF4-FFF2-40B4-BE49-F238E27FC236}">
                <a16:creationId xmlns:a16="http://schemas.microsoft.com/office/drawing/2014/main" id="{6B6D125E-6689-4146-934E-907FE21E310E}"/>
              </a:ext>
            </a:extLst>
          </p:cNvPr>
          <p:cNvSpPr txBox="1"/>
          <p:nvPr/>
        </p:nvSpPr>
        <p:spPr>
          <a:xfrm>
            <a:off x="1953087" y="2395206"/>
            <a:ext cx="2867488" cy="369332"/>
          </a:xfrm>
          <a:prstGeom prst="rect">
            <a:avLst/>
          </a:prstGeom>
          <a:noFill/>
        </p:spPr>
        <p:txBody>
          <a:bodyPr wrap="square" rtlCol="0">
            <a:spAutoFit/>
          </a:bodyPr>
          <a:lstStyle/>
          <a:p>
            <a:r>
              <a:rPr lang="fr-FR" dirty="0">
                <a:solidFill>
                  <a:schemeClr val="accent1">
                    <a:lumMod val="40000"/>
                    <a:lumOff val="60000"/>
                  </a:schemeClr>
                </a:solidFill>
              </a:rPr>
              <a:t>S’authentifier</a:t>
            </a:r>
          </a:p>
        </p:txBody>
      </p:sp>
    </p:spTree>
    <p:extLst>
      <p:ext uri="{BB962C8B-B14F-4D97-AF65-F5344CB8AC3E}">
        <p14:creationId xmlns:p14="http://schemas.microsoft.com/office/powerpoint/2010/main" val="669011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BEF43A-1436-4DB1-8A3F-CACA267962FB}"/>
              </a:ext>
            </a:extLst>
          </p:cNvPr>
          <p:cNvSpPr>
            <a:spLocks noGrp="1"/>
          </p:cNvSpPr>
          <p:nvPr>
            <p:ph type="title"/>
          </p:nvPr>
        </p:nvSpPr>
        <p:spPr/>
        <p:txBody>
          <a:bodyPr/>
          <a:lstStyle/>
          <a:p>
            <a:pPr algn="ctr"/>
            <a:r>
              <a:rPr lang="fr-FR" dirty="0">
                <a:solidFill>
                  <a:schemeClr val="accent1">
                    <a:lumMod val="75000"/>
                  </a:schemeClr>
                </a:solidFill>
              </a:rPr>
              <a:t>Diagrammes d’Activités</a:t>
            </a:r>
            <a:endParaRPr lang="fr-FR" dirty="0"/>
          </a:p>
        </p:txBody>
      </p:sp>
      <p:pic>
        <p:nvPicPr>
          <p:cNvPr id="5" name="Espace réservé du contenu 4">
            <a:extLst>
              <a:ext uri="{FF2B5EF4-FFF2-40B4-BE49-F238E27FC236}">
                <a16:creationId xmlns:a16="http://schemas.microsoft.com/office/drawing/2014/main" id="{BEA71655-73E4-4475-8AE1-8F476F4B833C}"/>
              </a:ext>
            </a:extLst>
          </p:cNvPr>
          <p:cNvPicPr>
            <a:picLocks noGrp="1" noChangeAspect="1"/>
          </p:cNvPicPr>
          <p:nvPr>
            <p:ph idx="1"/>
          </p:nvPr>
        </p:nvPicPr>
        <p:blipFill>
          <a:blip r:embed="rId2"/>
          <a:stretch>
            <a:fillRect/>
          </a:stretch>
        </p:blipFill>
        <p:spPr>
          <a:xfrm>
            <a:off x="4955472" y="2133600"/>
            <a:ext cx="4182881" cy="3778250"/>
          </a:xfrm>
        </p:spPr>
      </p:pic>
      <p:sp>
        <p:nvSpPr>
          <p:cNvPr id="6" name="ZoneTexte 5">
            <a:extLst>
              <a:ext uri="{FF2B5EF4-FFF2-40B4-BE49-F238E27FC236}">
                <a16:creationId xmlns:a16="http://schemas.microsoft.com/office/drawing/2014/main" id="{1959C067-A0F5-4656-B446-46BAAA2716D1}"/>
              </a:ext>
            </a:extLst>
          </p:cNvPr>
          <p:cNvSpPr txBox="1"/>
          <p:nvPr/>
        </p:nvSpPr>
        <p:spPr>
          <a:xfrm>
            <a:off x="1873187" y="2485748"/>
            <a:ext cx="2982897" cy="369332"/>
          </a:xfrm>
          <a:prstGeom prst="rect">
            <a:avLst/>
          </a:prstGeom>
          <a:noFill/>
        </p:spPr>
        <p:txBody>
          <a:bodyPr wrap="square" rtlCol="0">
            <a:spAutoFit/>
          </a:bodyPr>
          <a:lstStyle/>
          <a:p>
            <a:r>
              <a:rPr lang="fr-FR" dirty="0">
                <a:solidFill>
                  <a:schemeClr val="accent1">
                    <a:lumMod val="40000"/>
                    <a:lumOff val="60000"/>
                  </a:schemeClr>
                </a:solidFill>
              </a:rPr>
              <a:t>Gestion des utilisateurs</a:t>
            </a:r>
          </a:p>
        </p:txBody>
      </p:sp>
    </p:spTree>
    <p:extLst>
      <p:ext uri="{BB962C8B-B14F-4D97-AF65-F5344CB8AC3E}">
        <p14:creationId xmlns:p14="http://schemas.microsoft.com/office/powerpoint/2010/main" val="1950555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03FC83-1502-46C0-AAF0-7E7DCB7E841D}"/>
              </a:ext>
            </a:extLst>
          </p:cNvPr>
          <p:cNvSpPr>
            <a:spLocks noGrp="1"/>
          </p:cNvSpPr>
          <p:nvPr>
            <p:ph type="title"/>
          </p:nvPr>
        </p:nvSpPr>
        <p:spPr/>
        <p:txBody>
          <a:bodyPr/>
          <a:lstStyle/>
          <a:p>
            <a:pPr algn="ctr"/>
            <a:r>
              <a:rPr lang="fr-FR" dirty="0">
                <a:solidFill>
                  <a:schemeClr val="accent1">
                    <a:lumMod val="75000"/>
                  </a:schemeClr>
                </a:solidFill>
              </a:rPr>
              <a:t>Diagrammes d’Activités</a:t>
            </a:r>
            <a:endParaRPr lang="fr-FR" dirty="0"/>
          </a:p>
        </p:txBody>
      </p:sp>
      <p:pic>
        <p:nvPicPr>
          <p:cNvPr id="5" name="Espace réservé du contenu 4">
            <a:extLst>
              <a:ext uri="{FF2B5EF4-FFF2-40B4-BE49-F238E27FC236}">
                <a16:creationId xmlns:a16="http://schemas.microsoft.com/office/drawing/2014/main" id="{17C3F62B-9626-4377-820D-3AB552D6A3FD}"/>
              </a:ext>
            </a:extLst>
          </p:cNvPr>
          <p:cNvPicPr>
            <a:picLocks noGrp="1" noChangeAspect="1"/>
          </p:cNvPicPr>
          <p:nvPr>
            <p:ph idx="1"/>
          </p:nvPr>
        </p:nvPicPr>
        <p:blipFill>
          <a:blip r:embed="rId2"/>
          <a:stretch>
            <a:fillRect/>
          </a:stretch>
        </p:blipFill>
        <p:spPr>
          <a:xfrm>
            <a:off x="4384311" y="2133600"/>
            <a:ext cx="5325204" cy="3778250"/>
          </a:xfrm>
        </p:spPr>
      </p:pic>
      <p:sp>
        <p:nvSpPr>
          <p:cNvPr id="6" name="ZoneTexte 5">
            <a:extLst>
              <a:ext uri="{FF2B5EF4-FFF2-40B4-BE49-F238E27FC236}">
                <a16:creationId xmlns:a16="http://schemas.microsoft.com/office/drawing/2014/main" id="{E1B33829-F627-44AA-80EB-DB9193941B02}"/>
              </a:ext>
            </a:extLst>
          </p:cNvPr>
          <p:cNvSpPr txBox="1"/>
          <p:nvPr/>
        </p:nvSpPr>
        <p:spPr>
          <a:xfrm>
            <a:off x="1677456" y="2743200"/>
            <a:ext cx="2965142" cy="369332"/>
          </a:xfrm>
          <a:prstGeom prst="rect">
            <a:avLst/>
          </a:prstGeom>
          <a:noFill/>
        </p:spPr>
        <p:txBody>
          <a:bodyPr wrap="square" rtlCol="0">
            <a:spAutoFit/>
          </a:bodyPr>
          <a:lstStyle/>
          <a:p>
            <a:r>
              <a:rPr lang="fr-FR" dirty="0">
                <a:solidFill>
                  <a:schemeClr val="accent1">
                    <a:lumMod val="40000"/>
                    <a:lumOff val="60000"/>
                  </a:schemeClr>
                </a:solidFill>
              </a:rPr>
              <a:t>Gestion de réservation</a:t>
            </a:r>
          </a:p>
        </p:txBody>
      </p:sp>
    </p:spTree>
    <p:extLst>
      <p:ext uri="{BB962C8B-B14F-4D97-AF65-F5344CB8AC3E}">
        <p14:creationId xmlns:p14="http://schemas.microsoft.com/office/powerpoint/2010/main" val="2440927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2F96B7-D791-4A3C-9381-31ED3B793CDF}"/>
              </a:ext>
            </a:extLst>
          </p:cNvPr>
          <p:cNvSpPr>
            <a:spLocks noGrp="1"/>
          </p:cNvSpPr>
          <p:nvPr>
            <p:ph type="title"/>
          </p:nvPr>
        </p:nvSpPr>
        <p:spPr/>
        <p:txBody>
          <a:bodyPr/>
          <a:lstStyle/>
          <a:p>
            <a:pPr algn="ctr"/>
            <a:r>
              <a:rPr lang="fr-FR" dirty="0">
                <a:solidFill>
                  <a:schemeClr val="accent1">
                    <a:lumMod val="75000"/>
                  </a:schemeClr>
                </a:solidFill>
              </a:rPr>
              <a:t>Diagrammes d’Activités</a:t>
            </a:r>
            <a:endParaRPr lang="fr-FR" dirty="0"/>
          </a:p>
        </p:txBody>
      </p:sp>
      <p:pic>
        <p:nvPicPr>
          <p:cNvPr id="5" name="Espace réservé du contenu 4">
            <a:extLst>
              <a:ext uri="{FF2B5EF4-FFF2-40B4-BE49-F238E27FC236}">
                <a16:creationId xmlns:a16="http://schemas.microsoft.com/office/drawing/2014/main" id="{2D27F7DB-E7E6-4D4A-92D9-E1E8A638B21C}"/>
              </a:ext>
            </a:extLst>
          </p:cNvPr>
          <p:cNvPicPr>
            <a:picLocks noGrp="1" noChangeAspect="1"/>
          </p:cNvPicPr>
          <p:nvPr>
            <p:ph idx="1"/>
          </p:nvPr>
        </p:nvPicPr>
        <p:blipFill>
          <a:blip r:embed="rId2"/>
          <a:stretch>
            <a:fillRect/>
          </a:stretch>
        </p:blipFill>
        <p:spPr>
          <a:xfrm>
            <a:off x="4822542" y="2133600"/>
            <a:ext cx="4448742" cy="3778250"/>
          </a:xfrm>
        </p:spPr>
      </p:pic>
      <p:sp>
        <p:nvSpPr>
          <p:cNvPr id="6" name="ZoneTexte 5">
            <a:extLst>
              <a:ext uri="{FF2B5EF4-FFF2-40B4-BE49-F238E27FC236}">
                <a16:creationId xmlns:a16="http://schemas.microsoft.com/office/drawing/2014/main" id="{C9D95D66-6BC1-4EA8-809C-B3D5D25F1812}"/>
              </a:ext>
            </a:extLst>
          </p:cNvPr>
          <p:cNvSpPr txBox="1"/>
          <p:nvPr/>
        </p:nvSpPr>
        <p:spPr>
          <a:xfrm>
            <a:off x="1794137" y="2565646"/>
            <a:ext cx="2707689" cy="381739"/>
          </a:xfrm>
          <a:prstGeom prst="rect">
            <a:avLst/>
          </a:prstGeom>
          <a:noFill/>
        </p:spPr>
        <p:txBody>
          <a:bodyPr wrap="square" rtlCol="0">
            <a:spAutoFit/>
          </a:bodyPr>
          <a:lstStyle/>
          <a:p>
            <a:r>
              <a:rPr lang="fr-FR" dirty="0">
                <a:solidFill>
                  <a:schemeClr val="accent1">
                    <a:lumMod val="40000"/>
                    <a:lumOff val="60000"/>
                  </a:schemeClr>
                </a:solidFill>
              </a:rPr>
              <a:t>Gestion de match</a:t>
            </a:r>
          </a:p>
        </p:txBody>
      </p:sp>
    </p:spTree>
    <p:extLst>
      <p:ext uri="{BB962C8B-B14F-4D97-AF65-F5344CB8AC3E}">
        <p14:creationId xmlns:p14="http://schemas.microsoft.com/office/powerpoint/2010/main" val="3397737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32F121-C112-49D8-868E-F1ACCCF39136}"/>
              </a:ext>
            </a:extLst>
          </p:cNvPr>
          <p:cNvSpPr>
            <a:spLocks noGrp="1"/>
          </p:cNvSpPr>
          <p:nvPr>
            <p:ph type="title"/>
          </p:nvPr>
        </p:nvSpPr>
        <p:spPr/>
        <p:txBody>
          <a:bodyPr/>
          <a:lstStyle/>
          <a:p>
            <a:pPr algn="ctr"/>
            <a:r>
              <a:rPr lang="fr-FR" dirty="0">
                <a:solidFill>
                  <a:schemeClr val="accent1">
                    <a:lumMod val="75000"/>
                  </a:schemeClr>
                </a:solidFill>
              </a:rPr>
              <a:t>Diagrammes d’Activités</a:t>
            </a:r>
            <a:endParaRPr lang="fr-FR" dirty="0"/>
          </a:p>
        </p:txBody>
      </p:sp>
      <p:pic>
        <p:nvPicPr>
          <p:cNvPr id="5" name="Espace réservé du contenu 4">
            <a:extLst>
              <a:ext uri="{FF2B5EF4-FFF2-40B4-BE49-F238E27FC236}">
                <a16:creationId xmlns:a16="http://schemas.microsoft.com/office/drawing/2014/main" id="{F86F448F-E766-4951-8D17-4660020CE3D2}"/>
              </a:ext>
            </a:extLst>
          </p:cNvPr>
          <p:cNvPicPr>
            <a:picLocks noGrp="1" noChangeAspect="1"/>
          </p:cNvPicPr>
          <p:nvPr>
            <p:ph idx="1"/>
          </p:nvPr>
        </p:nvPicPr>
        <p:blipFill>
          <a:blip r:embed="rId2"/>
          <a:stretch>
            <a:fillRect/>
          </a:stretch>
        </p:blipFill>
        <p:spPr>
          <a:xfrm>
            <a:off x="5573341" y="1324344"/>
            <a:ext cx="5861098" cy="5330282"/>
          </a:xfrm>
        </p:spPr>
      </p:pic>
      <p:sp>
        <p:nvSpPr>
          <p:cNvPr id="6" name="ZoneTexte 5">
            <a:extLst>
              <a:ext uri="{FF2B5EF4-FFF2-40B4-BE49-F238E27FC236}">
                <a16:creationId xmlns:a16="http://schemas.microsoft.com/office/drawing/2014/main" id="{3A8C10B6-B110-4004-839C-089936101A86}"/>
              </a:ext>
            </a:extLst>
          </p:cNvPr>
          <p:cNvSpPr txBox="1"/>
          <p:nvPr/>
        </p:nvSpPr>
        <p:spPr>
          <a:xfrm>
            <a:off x="1803015" y="2505268"/>
            <a:ext cx="2991775" cy="369332"/>
          </a:xfrm>
          <a:prstGeom prst="rect">
            <a:avLst/>
          </a:prstGeom>
          <a:noFill/>
        </p:spPr>
        <p:txBody>
          <a:bodyPr wrap="square" rtlCol="0">
            <a:spAutoFit/>
          </a:bodyPr>
          <a:lstStyle/>
          <a:p>
            <a:r>
              <a:rPr lang="fr-FR" dirty="0">
                <a:solidFill>
                  <a:schemeClr val="accent1">
                    <a:lumMod val="40000"/>
                    <a:lumOff val="60000"/>
                  </a:schemeClr>
                </a:solidFill>
              </a:rPr>
              <a:t>Gestion d’affectation</a:t>
            </a:r>
          </a:p>
        </p:txBody>
      </p:sp>
    </p:spTree>
    <p:extLst>
      <p:ext uri="{BB962C8B-B14F-4D97-AF65-F5344CB8AC3E}">
        <p14:creationId xmlns:p14="http://schemas.microsoft.com/office/powerpoint/2010/main" val="2459809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B3A2AD-D5B1-4E01-A4EA-F6E95BE833DE}"/>
              </a:ext>
            </a:extLst>
          </p:cNvPr>
          <p:cNvSpPr>
            <a:spLocks noGrp="1"/>
          </p:cNvSpPr>
          <p:nvPr>
            <p:ph type="title"/>
          </p:nvPr>
        </p:nvSpPr>
        <p:spPr/>
        <p:txBody>
          <a:bodyPr/>
          <a:lstStyle/>
          <a:p>
            <a:pPr algn="ctr"/>
            <a:r>
              <a:rPr lang="fr-FR" dirty="0">
                <a:solidFill>
                  <a:schemeClr val="accent1">
                    <a:lumMod val="75000"/>
                  </a:schemeClr>
                </a:solidFill>
              </a:rPr>
              <a:t>Interfaces</a:t>
            </a:r>
            <a:br>
              <a:rPr lang="fr-FR" dirty="0"/>
            </a:br>
            <a:endParaRPr lang="fr-FR" dirty="0"/>
          </a:p>
        </p:txBody>
      </p:sp>
      <p:pic>
        <p:nvPicPr>
          <p:cNvPr id="3074" name="Picture 2" descr="Aucune description disponible.">
            <a:extLst>
              <a:ext uri="{FF2B5EF4-FFF2-40B4-BE49-F238E27FC236}">
                <a16:creationId xmlns:a16="http://schemas.microsoft.com/office/drawing/2014/main" id="{6E3B5F43-A603-42E2-894B-E4D8B4BA1D1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3466" y="1278385"/>
            <a:ext cx="11805068" cy="5450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018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AB06C5-09D0-4DCE-8A19-39C0A2D6EBC5}"/>
              </a:ext>
            </a:extLst>
          </p:cNvPr>
          <p:cNvSpPr>
            <a:spLocks noGrp="1"/>
          </p:cNvSpPr>
          <p:nvPr>
            <p:ph type="title"/>
          </p:nvPr>
        </p:nvSpPr>
        <p:spPr/>
        <p:txBody>
          <a:bodyPr/>
          <a:lstStyle/>
          <a:p>
            <a:pPr algn="ctr"/>
            <a:r>
              <a:rPr lang="fr-FR" dirty="0">
                <a:solidFill>
                  <a:schemeClr val="accent1">
                    <a:lumMod val="75000"/>
                  </a:schemeClr>
                </a:solidFill>
              </a:rPr>
              <a:t>Interfaces</a:t>
            </a:r>
            <a:endParaRPr lang="fr-FR" dirty="0"/>
          </a:p>
        </p:txBody>
      </p:sp>
      <p:pic>
        <p:nvPicPr>
          <p:cNvPr id="4" name="Image 3">
            <a:extLst>
              <a:ext uri="{FF2B5EF4-FFF2-40B4-BE49-F238E27FC236}">
                <a16:creationId xmlns:a16="http://schemas.microsoft.com/office/drawing/2014/main" id="{BBC51DDC-3BFC-4D3B-A25F-ACFA2B5B581B}"/>
              </a:ext>
            </a:extLst>
          </p:cNvPr>
          <p:cNvPicPr>
            <a:picLocks noChangeAspect="1"/>
          </p:cNvPicPr>
          <p:nvPr/>
        </p:nvPicPr>
        <p:blipFill>
          <a:blip r:embed="rId2"/>
          <a:stretch>
            <a:fillRect/>
          </a:stretch>
        </p:blipFill>
        <p:spPr>
          <a:xfrm>
            <a:off x="0" y="1393795"/>
            <a:ext cx="12192000" cy="5464206"/>
          </a:xfrm>
          <a:prstGeom prst="rect">
            <a:avLst/>
          </a:prstGeom>
        </p:spPr>
      </p:pic>
    </p:spTree>
    <p:extLst>
      <p:ext uri="{BB962C8B-B14F-4D97-AF65-F5344CB8AC3E}">
        <p14:creationId xmlns:p14="http://schemas.microsoft.com/office/powerpoint/2010/main" val="4136824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A9C3C0-1DAD-4A42-8E36-64A88C23FBFE}"/>
              </a:ext>
            </a:extLst>
          </p:cNvPr>
          <p:cNvSpPr>
            <a:spLocks noGrp="1"/>
          </p:cNvSpPr>
          <p:nvPr>
            <p:ph type="title"/>
          </p:nvPr>
        </p:nvSpPr>
        <p:spPr/>
        <p:txBody>
          <a:bodyPr/>
          <a:lstStyle/>
          <a:p>
            <a:pPr algn="ctr"/>
            <a:r>
              <a:rPr lang="fr-FR" dirty="0">
                <a:solidFill>
                  <a:schemeClr val="accent1">
                    <a:lumMod val="75000"/>
                  </a:schemeClr>
                </a:solidFill>
              </a:rPr>
              <a:t>Interfaces</a:t>
            </a:r>
            <a:endParaRPr lang="fr-FR" dirty="0"/>
          </a:p>
        </p:txBody>
      </p:sp>
      <p:pic>
        <p:nvPicPr>
          <p:cNvPr id="5" name="Image 4">
            <a:extLst>
              <a:ext uri="{FF2B5EF4-FFF2-40B4-BE49-F238E27FC236}">
                <a16:creationId xmlns:a16="http://schemas.microsoft.com/office/drawing/2014/main" id="{B1F3CFF0-FAD5-4D2C-B7F0-F4015459ABC0}"/>
              </a:ext>
            </a:extLst>
          </p:cNvPr>
          <p:cNvPicPr>
            <a:picLocks noChangeAspect="1"/>
          </p:cNvPicPr>
          <p:nvPr/>
        </p:nvPicPr>
        <p:blipFill>
          <a:blip r:embed="rId2"/>
          <a:stretch>
            <a:fillRect/>
          </a:stretch>
        </p:blipFill>
        <p:spPr>
          <a:xfrm>
            <a:off x="0" y="1179623"/>
            <a:ext cx="12192000" cy="5678377"/>
          </a:xfrm>
          <a:prstGeom prst="rect">
            <a:avLst/>
          </a:prstGeom>
        </p:spPr>
      </p:pic>
    </p:spTree>
    <p:extLst>
      <p:ext uri="{BB962C8B-B14F-4D97-AF65-F5344CB8AC3E}">
        <p14:creationId xmlns:p14="http://schemas.microsoft.com/office/powerpoint/2010/main" val="2497336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572A95-6FB3-4396-9489-841835FE9770}"/>
              </a:ext>
            </a:extLst>
          </p:cNvPr>
          <p:cNvSpPr>
            <a:spLocks noGrp="1"/>
          </p:cNvSpPr>
          <p:nvPr>
            <p:ph type="title"/>
          </p:nvPr>
        </p:nvSpPr>
        <p:spPr/>
        <p:txBody>
          <a:bodyPr/>
          <a:lstStyle/>
          <a:p>
            <a:pPr algn="ctr"/>
            <a:r>
              <a:rPr lang="fr-FR" dirty="0">
                <a:solidFill>
                  <a:schemeClr val="accent1">
                    <a:lumMod val="75000"/>
                  </a:schemeClr>
                </a:solidFill>
              </a:rPr>
              <a:t>Introduction</a:t>
            </a:r>
          </a:p>
        </p:txBody>
      </p:sp>
      <p:sp>
        <p:nvSpPr>
          <p:cNvPr id="3" name="Espace réservé du contenu 2">
            <a:extLst>
              <a:ext uri="{FF2B5EF4-FFF2-40B4-BE49-F238E27FC236}">
                <a16:creationId xmlns:a16="http://schemas.microsoft.com/office/drawing/2014/main" id="{AF4C6BD5-19C1-4CF0-8411-D9BB6F1971FB}"/>
              </a:ext>
            </a:extLst>
          </p:cNvPr>
          <p:cNvSpPr>
            <a:spLocks noGrp="1"/>
          </p:cNvSpPr>
          <p:nvPr>
            <p:ph idx="1"/>
          </p:nvPr>
        </p:nvSpPr>
        <p:spPr>
          <a:xfrm>
            <a:off x="2592925" y="2604117"/>
            <a:ext cx="8915400" cy="3777622"/>
          </a:xfrm>
        </p:spPr>
        <p:txBody>
          <a:bodyPr>
            <a:normAutofit/>
          </a:bodyPr>
          <a:lstStyle/>
          <a:p>
            <a:r>
              <a:rPr lang="fr-FR" sz="2000" dirty="0"/>
              <a:t>Le projet vise à offrir une plateforme interactive et intuitive pour faciliter l’organisation et la gestion d’événements sportifs. L'objectif est de répondre aux besoins des utilisateurs en leur permettant d’accéder rapidement à des services essentiels, tout en améliorant l’efficacité et la fluidité des processus. Ce projet met l'accent sur la simplification des tâches et sur une expérience utilisateur de qualité.</a:t>
            </a:r>
          </a:p>
        </p:txBody>
      </p:sp>
    </p:spTree>
    <p:extLst>
      <p:ext uri="{BB962C8B-B14F-4D97-AF65-F5344CB8AC3E}">
        <p14:creationId xmlns:p14="http://schemas.microsoft.com/office/powerpoint/2010/main" val="2820055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13696D-10C7-4C8B-A9D1-7B86D898679A}"/>
              </a:ext>
            </a:extLst>
          </p:cNvPr>
          <p:cNvSpPr>
            <a:spLocks noGrp="1"/>
          </p:cNvSpPr>
          <p:nvPr>
            <p:ph type="title"/>
          </p:nvPr>
        </p:nvSpPr>
        <p:spPr/>
        <p:txBody>
          <a:bodyPr/>
          <a:lstStyle/>
          <a:p>
            <a:pPr algn="ctr"/>
            <a:r>
              <a:rPr lang="fr-FR" dirty="0">
                <a:solidFill>
                  <a:schemeClr val="accent1">
                    <a:lumMod val="75000"/>
                  </a:schemeClr>
                </a:solidFill>
              </a:rPr>
              <a:t>Interfaces</a:t>
            </a:r>
            <a:endParaRPr lang="fr-FR" dirty="0"/>
          </a:p>
        </p:txBody>
      </p:sp>
      <p:pic>
        <p:nvPicPr>
          <p:cNvPr id="4" name="Image 3">
            <a:extLst>
              <a:ext uri="{FF2B5EF4-FFF2-40B4-BE49-F238E27FC236}">
                <a16:creationId xmlns:a16="http://schemas.microsoft.com/office/drawing/2014/main" id="{FA096E93-6343-4D48-AD9E-30288B64A433}"/>
              </a:ext>
            </a:extLst>
          </p:cNvPr>
          <p:cNvPicPr>
            <a:picLocks noChangeAspect="1"/>
          </p:cNvPicPr>
          <p:nvPr/>
        </p:nvPicPr>
        <p:blipFill>
          <a:blip r:embed="rId2"/>
          <a:stretch>
            <a:fillRect/>
          </a:stretch>
        </p:blipFill>
        <p:spPr>
          <a:xfrm>
            <a:off x="687388" y="1496627"/>
            <a:ext cx="10944682" cy="4953000"/>
          </a:xfrm>
          <a:prstGeom prst="rect">
            <a:avLst/>
          </a:prstGeom>
        </p:spPr>
      </p:pic>
    </p:spTree>
    <p:extLst>
      <p:ext uri="{BB962C8B-B14F-4D97-AF65-F5344CB8AC3E}">
        <p14:creationId xmlns:p14="http://schemas.microsoft.com/office/powerpoint/2010/main" val="1745404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0FB4A9-105B-4598-9346-742F993F0B8D}"/>
              </a:ext>
            </a:extLst>
          </p:cNvPr>
          <p:cNvSpPr>
            <a:spLocks noGrp="1"/>
          </p:cNvSpPr>
          <p:nvPr>
            <p:ph type="title"/>
          </p:nvPr>
        </p:nvSpPr>
        <p:spPr/>
        <p:txBody>
          <a:bodyPr/>
          <a:lstStyle/>
          <a:p>
            <a:pPr algn="ctr"/>
            <a:r>
              <a:rPr lang="fr-FR" dirty="0">
                <a:solidFill>
                  <a:schemeClr val="accent1">
                    <a:lumMod val="75000"/>
                  </a:schemeClr>
                </a:solidFill>
              </a:rPr>
              <a:t>Interfaces</a:t>
            </a:r>
            <a:endParaRPr lang="fr-FR" dirty="0"/>
          </a:p>
        </p:txBody>
      </p:sp>
      <p:pic>
        <p:nvPicPr>
          <p:cNvPr id="4098" name="Picture 2" descr="Aucune description disponible.">
            <a:extLst>
              <a:ext uri="{FF2B5EF4-FFF2-40B4-BE49-F238E27FC236}">
                <a16:creationId xmlns:a16="http://schemas.microsoft.com/office/drawing/2014/main" id="{2E188FE7-9A90-4537-84A0-2A1329A8E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149" y="1503446"/>
            <a:ext cx="9673701" cy="5116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405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013231-D0DE-48B9-9A2D-265EC221753A}"/>
              </a:ext>
            </a:extLst>
          </p:cNvPr>
          <p:cNvSpPr>
            <a:spLocks noGrp="1"/>
          </p:cNvSpPr>
          <p:nvPr>
            <p:ph type="title"/>
          </p:nvPr>
        </p:nvSpPr>
        <p:spPr/>
        <p:txBody>
          <a:bodyPr/>
          <a:lstStyle/>
          <a:p>
            <a:pPr algn="ctr"/>
            <a:r>
              <a:rPr lang="fr-FR" dirty="0">
                <a:solidFill>
                  <a:schemeClr val="accent1">
                    <a:lumMod val="75000"/>
                  </a:schemeClr>
                </a:solidFill>
              </a:rPr>
              <a:t>Interfaces</a:t>
            </a:r>
            <a:endParaRPr lang="fr-FR" dirty="0"/>
          </a:p>
        </p:txBody>
      </p:sp>
      <p:pic>
        <p:nvPicPr>
          <p:cNvPr id="5122" name="Picture 2" descr="Ouvrir la photo">
            <a:extLst>
              <a:ext uri="{FF2B5EF4-FFF2-40B4-BE49-F238E27FC236}">
                <a16:creationId xmlns:a16="http://schemas.microsoft.com/office/drawing/2014/main" id="{DF7F97E2-1325-4064-947A-788922070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953" y="1482571"/>
            <a:ext cx="10262587" cy="4975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504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BA5167-4F8F-4C8E-B760-81456C93002F}"/>
              </a:ext>
            </a:extLst>
          </p:cNvPr>
          <p:cNvSpPr>
            <a:spLocks noGrp="1"/>
          </p:cNvSpPr>
          <p:nvPr>
            <p:ph type="title"/>
          </p:nvPr>
        </p:nvSpPr>
        <p:spPr/>
        <p:txBody>
          <a:bodyPr/>
          <a:lstStyle/>
          <a:p>
            <a:pPr algn="ctr"/>
            <a:r>
              <a:rPr lang="fr-FR" dirty="0">
                <a:solidFill>
                  <a:schemeClr val="accent1">
                    <a:lumMod val="75000"/>
                  </a:schemeClr>
                </a:solidFill>
              </a:rPr>
              <a:t>Interfaces</a:t>
            </a:r>
            <a:endParaRPr lang="fr-FR" dirty="0"/>
          </a:p>
        </p:txBody>
      </p:sp>
      <p:pic>
        <p:nvPicPr>
          <p:cNvPr id="1026" name="Picture 2" descr="Ouvrir la photo">
            <a:extLst>
              <a:ext uri="{FF2B5EF4-FFF2-40B4-BE49-F238E27FC236}">
                <a16:creationId xmlns:a16="http://schemas.microsoft.com/office/drawing/2014/main" id="{F6795CEE-C7D3-4FCA-BF37-AE6D26690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4681" y="1680570"/>
            <a:ext cx="8651890" cy="455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253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FBB7B2-957B-4616-A8E1-C637BEE51C43}"/>
              </a:ext>
            </a:extLst>
          </p:cNvPr>
          <p:cNvSpPr>
            <a:spLocks noGrp="1"/>
          </p:cNvSpPr>
          <p:nvPr>
            <p:ph type="title"/>
          </p:nvPr>
        </p:nvSpPr>
        <p:spPr/>
        <p:txBody>
          <a:bodyPr/>
          <a:lstStyle/>
          <a:p>
            <a:pPr algn="ctr"/>
            <a:r>
              <a:rPr lang="fr-FR" dirty="0">
                <a:solidFill>
                  <a:schemeClr val="accent1">
                    <a:lumMod val="75000"/>
                  </a:schemeClr>
                </a:solidFill>
              </a:rPr>
              <a:t>Interfaces</a:t>
            </a:r>
            <a:endParaRPr lang="fr-FR" dirty="0"/>
          </a:p>
        </p:txBody>
      </p:sp>
      <p:pic>
        <p:nvPicPr>
          <p:cNvPr id="7170" name="Picture 2" descr="Ouvrir la photo">
            <a:extLst>
              <a:ext uri="{FF2B5EF4-FFF2-40B4-BE49-F238E27FC236}">
                <a16:creationId xmlns:a16="http://schemas.microsoft.com/office/drawing/2014/main" id="{20FE6C7A-13B0-48D2-9FF3-FBB1C0B5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867" y="1509205"/>
            <a:ext cx="10919535" cy="5082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511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D7EAB0-0698-4315-BD59-3104305C67F1}"/>
              </a:ext>
            </a:extLst>
          </p:cNvPr>
          <p:cNvSpPr>
            <a:spLocks noGrp="1"/>
          </p:cNvSpPr>
          <p:nvPr>
            <p:ph type="title"/>
          </p:nvPr>
        </p:nvSpPr>
        <p:spPr/>
        <p:txBody>
          <a:bodyPr/>
          <a:lstStyle/>
          <a:p>
            <a:pPr algn="ctr"/>
            <a:r>
              <a:rPr lang="fr-FR" dirty="0">
                <a:solidFill>
                  <a:schemeClr val="accent1">
                    <a:lumMod val="75000"/>
                  </a:schemeClr>
                </a:solidFill>
              </a:rPr>
              <a:t>Interfaces</a:t>
            </a:r>
            <a:endParaRPr lang="fr-FR" dirty="0"/>
          </a:p>
        </p:txBody>
      </p:sp>
      <p:pic>
        <p:nvPicPr>
          <p:cNvPr id="4" name="Image 3">
            <a:extLst>
              <a:ext uri="{FF2B5EF4-FFF2-40B4-BE49-F238E27FC236}">
                <a16:creationId xmlns:a16="http://schemas.microsoft.com/office/drawing/2014/main" id="{24B82B67-B6CE-4A25-AD86-6519DDF1C694}"/>
              </a:ext>
            </a:extLst>
          </p:cNvPr>
          <p:cNvPicPr>
            <a:picLocks noChangeAspect="1"/>
          </p:cNvPicPr>
          <p:nvPr/>
        </p:nvPicPr>
        <p:blipFill>
          <a:blip r:embed="rId2"/>
          <a:stretch>
            <a:fillRect/>
          </a:stretch>
        </p:blipFill>
        <p:spPr>
          <a:xfrm>
            <a:off x="976544" y="1733408"/>
            <a:ext cx="10768613" cy="4526376"/>
          </a:xfrm>
          <a:prstGeom prst="rect">
            <a:avLst/>
          </a:prstGeom>
        </p:spPr>
      </p:pic>
    </p:spTree>
    <p:extLst>
      <p:ext uri="{BB962C8B-B14F-4D97-AF65-F5344CB8AC3E}">
        <p14:creationId xmlns:p14="http://schemas.microsoft.com/office/powerpoint/2010/main" val="2721172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Ouvrir la photo">
            <a:extLst>
              <a:ext uri="{FF2B5EF4-FFF2-40B4-BE49-F238E27FC236}">
                <a16:creationId xmlns:a16="http://schemas.microsoft.com/office/drawing/2014/main" id="{A73DBC83-524D-4534-8FB5-2C2E3FB9F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747" y="0"/>
            <a:ext cx="6540253" cy="352425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899086E2-4858-407E-A8B5-BD9641006142}"/>
              </a:ext>
            </a:extLst>
          </p:cNvPr>
          <p:cNvPicPr>
            <a:picLocks noChangeAspect="1"/>
          </p:cNvPicPr>
          <p:nvPr/>
        </p:nvPicPr>
        <p:blipFill>
          <a:blip r:embed="rId3"/>
          <a:stretch>
            <a:fillRect/>
          </a:stretch>
        </p:blipFill>
        <p:spPr>
          <a:xfrm>
            <a:off x="0" y="2109770"/>
            <a:ext cx="8655728" cy="4748230"/>
          </a:xfrm>
          <a:prstGeom prst="rect">
            <a:avLst/>
          </a:prstGeom>
        </p:spPr>
      </p:pic>
    </p:spTree>
    <p:extLst>
      <p:ext uri="{BB962C8B-B14F-4D97-AF65-F5344CB8AC3E}">
        <p14:creationId xmlns:p14="http://schemas.microsoft.com/office/powerpoint/2010/main" val="2577638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AC231E-FB0A-4890-95DD-AB3F6B338D0E}"/>
              </a:ext>
            </a:extLst>
          </p:cNvPr>
          <p:cNvSpPr>
            <a:spLocks noGrp="1"/>
          </p:cNvSpPr>
          <p:nvPr>
            <p:ph type="title"/>
          </p:nvPr>
        </p:nvSpPr>
        <p:spPr/>
        <p:txBody>
          <a:bodyPr/>
          <a:lstStyle/>
          <a:p>
            <a:pPr algn="ctr"/>
            <a:r>
              <a:rPr lang="fr-FR" dirty="0">
                <a:solidFill>
                  <a:schemeClr val="accent1">
                    <a:lumMod val="75000"/>
                  </a:schemeClr>
                </a:solidFill>
              </a:rPr>
              <a:t>Interfaces</a:t>
            </a:r>
            <a:endParaRPr lang="fr-FR" dirty="0"/>
          </a:p>
        </p:txBody>
      </p:sp>
      <p:pic>
        <p:nvPicPr>
          <p:cNvPr id="10242" name="Picture 2" descr="Ouvrir la photo">
            <a:extLst>
              <a:ext uri="{FF2B5EF4-FFF2-40B4-BE49-F238E27FC236}">
                <a16:creationId xmlns:a16="http://schemas.microsoft.com/office/drawing/2014/main" id="{EF4F31C8-3648-40DD-9755-7A7DE9994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044" y="2196082"/>
            <a:ext cx="9401453" cy="3751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933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22E80F-B545-E95C-E105-EC4C96645EDA}"/>
              </a:ext>
            </a:extLst>
          </p:cNvPr>
          <p:cNvSpPr>
            <a:spLocks noGrp="1"/>
          </p:cNvSpPr>
          <p:nvPr>
            <p:ph type="title"/>
          </p:nvPr>
        </p:nvSpPr>
        <p:spPr>
          <a:xfrm>
            <a:off x="1967774" y="2397968"/>
            <a:ext cx="8911687" cy="1690396"/>
          </a:xfrm>
        </p:spPr>
        <p:txBody>
          <a:bodyPr>
            <a:noAutofit/>
          </a:bodyPr>
          <a:lstStyle/>
          <a:p>
            <a:pPr algn="ctr"/>
            <a:r>
              <a:rPr lang="fr-FR" sz="8000" dirty="0">
                <a:solidFill>
                  <a:schemeClr val="accent1">
                    <a:lumMod val="75000"/>
                  </a:schemeClr>
                </a:solidFill>
              </a:rPr>
              <a:t>Partie XML</a:t>
            </a:r>
            <a:endParaRPr lang="fr-TN" sz="8000" dirty="0">
              <a:solidFill>
                <a:schemeClr val="accent1">
                  <a:lumMod val="75000"/>
                </a:schemeClr>
              </a:solidFill>
            </a:endParaRPr>
          </a:p>
        </p:txBody>
      </p:sp>
    </p:spTree>
    <p:extLst>
      <p:ext uri="{BB962C8B-B14F-4D97-AF65-F5344CB8AC3E}">
        <p14:creationId xmlns:p14="http://schemas.microsoft.com/office/powerpoint/2010/main" val="4103949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6121AA0-BA93-90F4-7ECF-52FF9F05D299}"/>
              </a:ext>
            </a:extLst>
          </p:cNvPr>
          <p:cNvSpPr>
            <a:spLocks noGrp="1"/>
          </p:cNvSpPr>
          <p:nvPr>
            <p:ph idx="1"/>
          </p:nvPr>
        </p:nvSpPr>
        <p:spPr>
          <a:xfrm>
            <a:off x="2477245" y="435428"/>
            <a:ext cx="8915400" cy="1020147"/>
          </a:xfrm>
        </p:spPr>
        <p:txBody>
          <a:bodyPr>
            <a:noAutofit/>
          </a:bodyPr>
          <a:lstStyle/>
          <a:p>
            <a:r>
              <a:rPr lang="fr-FR" sz="2800" dirty="0"/>
              <a:t>Ici sont les fichiers XSD que nous avons fait pour générer les classes en utilisant JXB</a:t>
            </a:r>
            <a:endParaRPr lang="fr-TN" sz="2800" dirty="0"/>
          </a:p>
        </p:txBody>
      </p:sp>
      <p:pic>
        <p:nvPicPr>
          <p:cNvPr id="6" name="Image 5" descr="Une image contenant texte, capture d’écran, logiciel&#10;&#10;Description générée automatiquement">
            <a:extLst>
              <a:ext uri="{FF2B5EF4-FFF2-40B4-BE49-F238E27FC236}">
                <a16:creationId xmlns:a16="http://schemas.microsoft.com/office/drawing/2014/main" id="{CEA7A08D-219B-8EBD-00D5-7923559B2B43}"/>
              </a:ext>
            </a:extLst>
          </p:cNvPr>
          <p:cNvPicPr>
            <a:picLocks noChangeAspect="1"/>
          </p:cNvPicPr>
          <p:nvPr/>
        </p:nvPicPr>
        <p:blipFill>
          <a:blip r:embed="rId2"/>
          <a:stretch>
            <a:fillRect/>
          </a:stretch>
        </p:blipFill>
        <p:spPr>
          <a:xfrm>
            <a:off x="3580419" y="1520890"/>
            <a:ext cx="8371521" cy="4977661"/>
          </a:xfrm>
          <a:prstGeom prst="rect">
            <a:avLst/>
          </a:prstGeom>
        </p:spPr>
      </p:pic>
      <p:sp>
        <p:nvSpPr>
          <p:cNvPr id="8" name="Espace réservé du contenu 2">
            <a:extLst>
              <a:ext uri="{FF2B5EF4-FFF2-40B4-BE49-F238E27FC236}">
                <a16:creationId xmlns:a16="http://schemas.microsoft.com/office/drawing/2014/main" id="{1636098C-48EA-6C78-421E-723176399884}"/>
              </a:ext>
            </a:extLst>
          </p:cNvPr>
          <p:cNvSpPr txBox="1">
            <a:spLocks/>
          </p:cNvSpPr>
          <p:nvPr/>
        </p:nvSpPr>
        <p:spPr>
          <a:xfrm>
            <a:off x="953819" y="3227475"/>
            <a:ext cx="2631233" cy="102014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sz="2800" dirty="0"/>
              <a:t>affectation</a:t>
            </a:r>
            <a:endParaRPr lang="fr-TN" sz="2800" dirty="0"/>
          </a:p>
        </p:txBody>
      </p:sp>
    </p:spTree>
    <p:extLst>
      <p:ext uri="{BB962C8B-B14F-4D97-AF65-F5344CB8AC3E}">
        <p14:creationId xmlns:p14="http://schemas.microsoft.com/office/powerpoint/2010/main" val="3878184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94DA70-81D6-466D-AE20-FCDF4A13A3B6}"/>
              </a:ext>
            </a:extLst>
          </p:cNvPr>
          <p:cNvSpPr>
            <a:spLocks noGrp="1"/>
          </p:cNvSpPr>
          <p:nvPr>
            <p:ph type="title"/>
          </p:nvPr>
        </p:nvSpPr>
        <p:spPr/>
        <p:txBody>
          <a:bodyPr/>
          <a:lstStyle/>
          <a:p>
            <a:pPr algn="ctr"/>
            <a:r>
              <a:rPr lang="fr-FR" dirty="0">
                <a:solidFill>
                  <a:schemeClr val="accent1">
                    <a:lumMod val="75000"/>
                  </a:schemeClr>
                </a:solidFill>
              </a:rPr>
              <a:t>Problèmes et Solutions Apportés</a:t>
            </a:r>
          </a:p>
        </p:txBody>
      </p:sp>
      <p:sp>
        <p:nvSpPr>
          <p:cNvPr id="3" name="Espace réservé du contenu 2">
            <a:extLst>
              <a:ext uri="{FF2B5EF4-FFF2-40B4-BE49-F238E27FC236}">
                <a16:creationId xmlns:a16="http://schemas.microsoft.com/office/drawing/2014/main" id="{788F7815-AB2E-4C8B-B269-B34647AE6E0D}"/>
              </a:ext>
            </a:extLst>
          </p:cNvPr>
          <p:cNvSpPr>
            <a:spLocks noGrp="1"/>
          </p:cNvSpPr>
          <p:nvPr>
            <p:ph idx="1"/>
          </p:nvPr>
        </p:nvSpPr>
        <p:spPr/>
        <p:txBody>
          <a:bodyPr/>
          <a:lstStyle/>
          <a:p>
            <a:pPr marL="0" indent="0">
              <a:buNone/>
            </a:pPr>
            <a:r>
              <a:rPr lang="fr-FR" dirty="0">
                <a:solidFill>
                  <a:schemeClr val="accent1">
                    <a:lumMod val="40000"/>
                    <a:lumOff val="60000"/>
                  </a:schemeClr>
                </a:solidFill>
              </a:rPr>
              <a:t>Problèmes identifiés :</a:t>
            </a:r>
          </a:p>
          <a:p>
            <a:endParaRPr lang="fr-FR" dirty="0"/>
          </a:p>
          <a:p>
            <a:r>
              <a:rPr lang="fr-FR" dirty="0"/>
              <a:t>Les longues files d’attente pour acheter des billets ou participer à un événement.</a:t>
            </a:r>
          </a:p>
          <a:p>
            <a:r>
              <a:rPr lang="fr-FR" dirty="0"/>
              <a:t>Des difficultés pour suivre les horaires et les informations relatives aux matchs.</a:t>
            </a:r>
          </a:p>
          <a:p>
            <a:r>
              <a:rPr lang="fr-FR" dirty="0"/>
              <a:t>Une organisation souvent manuelle et sujette à des erreurs humaines, entraînant des retards ou des oublis.</a:t>
            </a:r>
          </a:p>
          <a:p>
            <a:r>
              <a:rPr lang="fr-FR" dirty="0"/>
              <a:t>Un manque de communication efficace entre les organisateurs et les participants.</a:t>
            </a:r>
          </a:p>
          <a:p>
            <a:endParaRPr lang="fr-FR" dirty="0"/>
          </a:p>
          <a:p>
            <a:endParaRPr lang="fr-FR" dirty="0"/>
          </a:p>
        </p:txBody>
      </p:sp>
    </p:spTree>
    <p:extLst>
      <p:ext uri="{BB962C8B-B14F-4D97-AF65-F5344CB8AC3E}">
        <p14:creationId xmlns:p14="http://schemas.microsoft.com/office/powerpoint/2010/main" val="2568987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E48CB-B01E-2767-DCF7-78F630616806}"/>
            </a:ext>
          </a:extLst>
        </p:cNvPr>
        <p:cNvGrpSpPr/>
        <p:nvPr/>
      </p:nvGrpSpPr>
      <p:grpSpPr>
        <a:xfrm>
          <a:off x="0" y="0"/>
          <a:ext cx="0" cy="0"/>
          <a:chOff x="0" y="0"/>
          <a:chExt cx="0" cy="0"/>
        </a:xfrm>
      </p:grpSpPr>
      <p:pic>
        <p:nvPicPr>
          <p:cNvPr id="4" name="Image 3" descr="Une image contenant texte, capture d’écran&#10;&#10;Description générée automatiquement">
            <a:extLst>
              <a:ext uri="{FF2B5EF4-FFF2-40B4-BE49-F238E27FC236}">
                <a16:creationId xmlns:a16="http://schemas.microsoft.com/office/drawing/2014/main" id="{0CC24EB5-1519-983A-CFE1-34625528B2F1}"/>
              </a:ext>
            </a:extLst>
          </p:cNvPr>
          <p:cNvPicPr>
            <a:picLocks noChangeAspect="1"/>
          </p:cNvPicPr>
          <p:nvPr/>
        </p:nvPicPr>
        <p:blipFill>
          <a:blip r:embed="rId2"/>
          <a:stretch>
            <a:fillRect/>
          </a:stretch>
        </p:blipFill>
        <p:spPr>
          <a:xfrm>
            <a:off x="1621109" y="149291"/>
            <a:ext cx="5274213" cy="3744760"/>
          </a:xfrm>
          <a:prstGeom prst="rect">
            <a:avLst/>
          </a:prstGeom>
        </p:spPr>
      </p:pic>
      <p:pic>
        <p:nvPicPr>
          <p:cNvPr id="5" name="Image 4" descr="Une image contenant texte, capture d’écran, logiciel, Logiciel multimédia&#10;&#10;Description générée automatiquement">
            <a:extLst>
              <a:ext uri="{FF2B5EF4-FFF2-40B4-BE49-F238E27FC236}">
                <a16:creationId xmlns:a16="http://schemas.microsoft.com/office/drawing/2014/main" id="{8693996F-C35A-172C-9632-CB9F5FC392BA}"/>
              </a:ext>
            </a:extLst>
          </p:cNvPr>
          <p:cNvPicPr>
            <a:picLocks noChangeAspect="1"/>
          </p:cNvPicPr>
          <p:nvPr/>
        </p:nvPicPr>
        <p:blipFill>
          <a:blip r:embed="rId3"/>
          <a:stretch>
            <a:fillRect/>
          </a:stretch>
        </p:blipFill>
        <p:spPr>
          <a:xfrm>
            <a:off x="5608342" y="2879974"/>
            <a:ext cx="6262304" cy="3744760"/>
          </a:xfrm>
          <a:prstGeom prst="rect">
            <a:avLst/>
          </a:prstGeom>
        </p:spPr>
      </p:pic>
      <p:sp>
        <p:nvSpPr>
          <p:cNvPr id="7" name="Espace réservé du contenu 2">
            <a:extLst>
              <a:ext uri="{FF2B5EF4-FFF2-40B4-BE49-F238E27FC236}">
                <a16:creationId xmlns:a16="http://schemas.microsoft.com/office/drawing/2014/main" id="{91C9E13A-9F5B-3E6A-3A22-99279DE3FFEC}"/>
              </a:ext>
            </a:extLst>
          </p:cNvPr>
          <p:cNvSpPr txBox="1">
            <a:spLocks/>
          </p:cNvSpPr>
          <p:nvPr/>
        </p:nvSpPr>
        <p:spPr>
          <a:xfrm>
            <a:off x="7065370" y="773524"/>
            <a:ext cx="2631233" cy="102014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sz="2800" dirty="0"/>
              <a:t>match</a:t>
            </a:r>
            <a:endParaRPr lang="fr-TN" sz="2800" dirty="0"/>
          </a:p>
        </p:txBody>
      </p:sp>
      <p:sp>
        <p:nvSpPr>
          <p:cNvPr id="8" name="Espace réservé du contenu 2">
            <a:extLst>
              <a:ext uri="{FF2B5EF4-FFF2-40B4-BE49-F238E27FC236}">
                <a16:creationId xmlns:a16="http://schemas.microsoft.com/office/drawing/2014/main" id="{FA584659-CEB3-8119-3A96-FBB36D078EB8}"/>
              </a:ext>
            </a:extLst>
          </p:cNvPr>
          <p:cNvSpPr txBox="1">
            <a:spLocks/>
          </p:cNvSpPr>
          <p:nvPr/>
        </p:nvSpPr>
        <p:spPr>
          <a:xfrm>
            <a:off x="2977109" y="4897654"/>
            <a:ext cx="2631233" cy="102014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sz="2800" dirty="0"/>
              <a:t>admin</a:t>
            </a:r>
            <a:endParaRPr lang="fr-TN" sz="2800" dirty="0"/>
          </a:p>
        </p:txBody>
      </p:sp>
    </p:spTree>
    <p:extLst>
      <p:ext uri="{BB962C8B-B14F-4D97-AF65-F5344CB8AC3E}">
        <p14:creationId xmlns:p14="http://schemas.microsoft.com/office/powerpoint/2010/main" val="571560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7886B-5625-A749-3B35-70741F918AB2}"/>
            </a:ext>
          </a:extLst>
        </p:cNvPr>
        <p:cNvGrpSpPr/>
        <p:nvPr/>
      </p:nvGrpSpPr>
      <p:grpSpPr>
        <a:xfrm>
          <a:off x="0" y="0"/>
          <a:ext cx="0" cy="0"/>
          <a:chOff x="0" y="0"/>
          <a:chExt cx="0" cy="0"/>
        </a:xfrm>
      </p:grpSpPr>
      <p:pic>
        <p:nvPicPr>
          <p:cNvPr id="12" name="Image 11" descr="Une image contenant texte, capture d’écran&#10;&#10;Description générée automatiquement">
            <a:extLst>
              <a:ext uri="{FF2B5EF4-FFF2-40B4-BE49-F238E27FC236}">
                <a16:creationId xmlns:a16="http://schemas.microsoft.com/office/drawing/2014/main" id="{BB0C6345-519E-7C6E-890A-3607BEB9CA59}"/>
              </a:ext>
            </a:extLst>
          </p:cNvPr>
          <p:cNvPicPr>
            <a:picLocks noChangeAspect="1"/>
          </p:cNvPicPr>
          <p:nvPr/>
        </p:nvPicPr>
        <p:blipFill>
          <a:blip r:embed="rId2"/>
          <a:stretch>
            <a:fillRect/>
          </a:stretch>
        </p:blipFill>
        <p:spPr>
          <a:xfrm>
            <a:off x="142678" y="0"/>
            <a:ext cx="6495396" cy="4002833"/>
          </a:xfrm>
          <a:prstGeom prst="rect">
            <a:avLst/>
          </a:prstGeom>
        </p:spPr>
      </p:pic>
      <p:pic>
        <p:nvPicPr>
          <p:cNvPr id="13" name="Image 12" descr="Une image contenant texte, capture d’écran, logiciel">
            <a:extLst>
              <a:ext uri="{FF2B5EF4-FFF2-40B4-BE49-F238E27FC236}">
                <a16:creationId xmlns:a16="http://schemas.microsoft.com/office/drawing/2014/main" id="{1CF381EE-3A66-81EF-EE98-B49FB355A1E4}"/>
              </a:ext>
            </a:extLst>
          </p:cNvPr>
          <p:cNvPicPr>
            <a:picLocks noChangeAspect="1"/>
          </p:cNvPicPr>
          <p:nvPr/>
        </p:nvPicPr>
        <p:blipFill>
          <a:blip r:embed="rId3"/>
          <a:stretch>
            <a:fillRect/>
          </a:stretch>
        </p:blipFill>
        <p:spPr>
          <a:xfrm>
            <a:off x="5952931" y="2728882"/>
            <a:ext cx="6096391" cy="3995026"/>
          </a:xfrm>
          <a:prstGeom prst="rect">
            <a:avLst/>
          </a:prstGeom>
        </p:spPr>
      </p:pic>
      <p:sp>
        <p:nvSpPr>
          <p:cNvPr id="14" name="Espace réservé du contenu 2">
            <a:extLst>
              <a:ext uri="{FF2B5EF4-FFF2-40B4-BE49-F238E27FC236}">
                <a16:creationId xmlns:a16="http://schemas.microsoft.com/office/drawing/2014/main" id="{63BFC7BA-D58A-1186-8EFA-6BCAFCF1077F}"/>
              </a:ext>
            </a:extLst>
          </p:cNvPr>
          <p:cNvSpPr txBox="1">
            <a:spLocks/>
          </p:cNvSpPr>
          <p:nvPr/>
        </p:nvSpPr>
        <p:spPr>
          <a:xfrm>
            <a:off x="2995128" y="5003359"/>
            <a:ext cx="2957804" cy="102014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sz="2800" dirty="0"/>
              <a:t>organisateur</a:t>
            </a:r>
            <a:endParaRPr lang="fr-TN" sz="2800" dirty="0"/>
          </a:p>
        </p:txBody>
      </p:sp>
      <p:sp>
        <p:nvSpPr>
          <p:cNvPr id="15" name="Espace réservé du contenu 2">
            <a:extLst>
              <a:ext uri="{FF2B5EF4-FFF2-40B4-BE49-F238E27FC236}">
                <a16:creationId xmlns:a16="http://schemas.microsoft.com/office/drawing/2014/main" id="{18D50471-8F6A-5C97-3E41-6B80599123E5}"/>
              </a:ext>
            </a:extLst>
          </p:cNvPr>
          <p:cNvSpPr txBox="1">
            <a:spLocks/>
          </p:cNvSpPr>
          <p:nvPr/>
        </p:nvSpPr>
        <p:spPr>
          <a:xfrm>
            <a:off x="6638074" y="708209"/>
            <a:ext cx="2631233" cy="102014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sz="2800" dirty="0"/>
              <a:t>participant</a:t>
            </a:r>
            <a:endParaRPr lang="fr-TN" sz="2800" dirty="0"/>
          </a:p>
        </p:txBody>
      </p:sp>
    </p:spTree>
    <p:extLst>
      <p:ext uri="{BB962C8B-B14F-4D97-AF65-F5344CB8AC3E}">
        <p14:creationId xmlns:p14="http://schemas.microsoft.com/office/powerpoint/2010/main" val="949182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8AA95-922C-F8F7-A259-AB8CC8B11121}"/>
            </a:ext>
          </a:extLst>
        </p:cNvPr>
        <p:cNvGrpSpPr/>
        <p:nvPr/>
      </p:nvGrpSpPr>
      <p:grpSpPr>
        <a:xfrm>
          <a:off x="0" y="0"/>
          <a:ext cx="0" cy="0"/>
          <a:chOff x="0" y="0"/>
          <a:chExt cx="0" cy="0"/>
        </a:xfrm>
      </p:grpSpPr>
      <p:pic>
        <p:nvPicPr>
          <p:cNvPr id="4" name="Image 3" descr="Une image contenant texte, capture d’écran, logiciel&#10;&#10;Description générée automatiquement">
            <a:extLst>
              <a:ext uri="{FF2B5EF4-FFF2-40B4-BE49-F238E27FC236}">
                <a16:creationId xmlns:a16="http://schemas.microsoft.com/office/drawing/2014/main" id="{030FCC63-604A-F633-0ED4-481FA1A35C55}"/>
              </a:ext>
            </a:extLst>
          </p:cNvPr>
          <p:cNvPicPr>
            <a:picLocks noChangeAspect="1"/>
          </p:cNvPicPr>
          <p:nvPr/>
        </p:nvPicPr>
        <p:blipFill>
          <a:blip r:embed="rId2"/>
          <a:stretch>
            <a:fillRect/>
          </a:stretch>
        </p:blipFill>
        <p:spPr>
          <a:xfrm>
            <a:off x="-1" y="0"/>
            <a:ext cx="6662057" cy="4192723"/>
          </a:xfrm>
          <a:prstGeom prst="rect">
            <a:avLst/>
          </a:prstGeom>
        </p:spPr>
      </p:pic>
      <p:pic>
        <p:nvPicPr>
          <p:cNvPr id="6" name="Image 5" descr="Une image contenant texte, capture d’écran&#10;&#10;Description générée automatiquement">
            <a:extLst>
              <a:ext uri="{FF2B5EF4-FFF2-40B4-BE49-F238E27FC236}">
                <a16:creationId xmlns:a16="http://schemas.microsoft.com/office/drawing/2014/main" id="{EC010BF2-A4D9-01E7-7390-AC7A891BC19A}"/>
              </a:ext>
            </a:extLst>
          </p:cNvPr>
          <p:cNvPicPr>
            <a:picLocks noChangeAspect="1"/>
          </p:cNvPicPr>
          <p:nvPr/>
        </p:nvPicPr>
        <p:blipFill>
          <a:blip r:embed="rId3"/>
          <a:stretch>
            <a:fillRect/>
          </a:stretch>
        </p:blipFill>
        <p:spPr>
          <a:xfrm>
            <a:off x="6096001" y="2833907"/>
            <a:ext cx="6096000" cy="4024094"/>
          </a:xfrm>
          <a:prstGeom prst="rect">
            <a:avLst/>
          </a:prstGeom>
        </p:spPr>
      </p:pic>
      <p:sp>
        <p:nvSpPr>
          <p:cNvPr id="7" name="Espace réservé du contenu 2">
            <a:extLst>
              <a:ext uri="{FF2B5EF4-FFF2-40B4-BE49-F238E27FC236}">
                <a16:creationId xmlns:a16="http://schemas.microsoft.com/office/drawing/2014/main" id="{A0B7EA4C-5305-C2BB-1FB1-68DE8D35E2A3}"/>
              </a:ext>
            </a:extLst>
          </p:cNvPr>
          <p:cNvSpPr txBox="1">
            <a:spLocks/>
          </p:cNvSpPr>
          <p:nvPr/>
        </p:nvSpPr>
        <p:spPr>
          <a:xfrm>
            <a:off x="3538399" y="5121590"/>
            <a:ext cx="2631233" cy="102014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sz="2800" dirty="0" err="1"/>
              <a:t>reservation</a:t>
            </a:r>
            <a:endParaRPr lang="fr-TN" sz="2800" dirty="0"/>
          </a:p>
        </p:txBody>
      </p:sp>
      <p:sp>
        <p:nvSpPr>
          <p:cNvPr id="8" name="Espace réservé du contenu 2">
            <a:extLst>
              <a:ext uri="{FF2B5EF4-FFF2-40B4-BE49-F238E27FC236}">
                <a16:creationId xmlns:a16="http://schemas.microsoft.com/office/drawing/2014/main" id="{8BCB49A8-1603-6102-BCF1-AFC8C2577E76}"/>
              </a:ext>
            </a:extLst>
          </p:cNvPr>
          <p:cNvSpPr txBox="1">
            <a:spLocks/>
          </p:cNvSpPr>
          <p:nvPr/>
        </p:nvSpPr>
        <p:spPr>
          <a:xfrm>
            <a:off x="6662056" y="1076214"/>
            <a:ext cx="5075854" cy="102014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sz="2800" dirty="0"/>
              <a:t>Personnel </a:t>
            </a:r>
            <a:r>
              <a:rPr lang="fr-FR" sz="2800" dirty="0" err="1"/>
              <a:t>evenementiel</a:t>
            </a:r>
            <a:endParaRPr lang="fr-TN" sz="2800" dirty="0"/>
          </a:p>
        </p:txBody>
      </p:sp>
    </p:spTree>
    <p:extLst>
      <p:ext uri="{BB962C8B-B14F-4D97-AF65-F5344CB8AC3E}">
        <p14:creationId xmlns:p14="http://schemas.microsoft.com/office/powerpoint/2010/main" val="3176749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4ECE0-33CF-2A32-9280-435485A2062F}"/>
            </a:ext>
          </a:extLst>
        </p:cNvPr>
        <p:cNvGrpSpPr/>
        <p:nvPr/>
      </p:nvGrpSpPr>
      <p:grpSpPr>
        <a:xfrm>
          <a:off x="0" y="0"/>
          <a:ext cx="0" cy="0"/>
          <a:chOff x="0" y="0"/>
          <a:chExt cx="0" cy="0"/>
        </a:xfrm>
      </p:grpSpPr>
      <p:pic>
        <p:nvPicPr>
          <p:cNvPr id="7" name="Image 6" descr="Une image contenant texte, capture d’écran&#10;&#10;Description générée automatiquement">
            <a:extLst>
              <a:ext uri="{FF2B5EF4-FFF2-40B4-BE49-F238E27FC236}">
                <a16:creationId xmlns:a16="http://schemas.microsoft.com/office/drawing/2014/main" id="{DDDAA622-F853-7F0B-82E7-B00B1BC76C4B}"/>
              </a:ext>
            </a:extLst>
          </p:cNvPr>
          <p:cNvPicPr>
            <a:picLocks noChangeAspect="1"/>
          </p:cNvPicPr>
          <p:nvPr/>
        </p:nvPicPr>
        <p:blipFill>
          <a:blip r:embed="rId2"/>
          <a:stretch>
            <a:fillRect/>
          </a:stretch>
        </p:blipFill>
        <p:spPr>
          <a:xfrm>
            <a:off x="4823927" y="3738259"/>
            <a:ext cx="4901689" cy="3040645"/>
          </a:xfrm>
          <a:prstGeom prst="rect">
            <a:avLst/>
          </a:prstGeom>
        </p:spPr>
      </p:pic>
      <p:pic>
        <p:nvPicPr>
          <p:cNvPr id="8" name="Image 7" descr="Une image contenant texte, capture d’écran, logiciel&#10;&#10;Description générée automatiquement">
            <a:extLst>
              <a:ext uri="{FF2B5EF4-FFF2-40B4-BE49-F238E27FC236}">
                <a16:creationId xmlns:a16="http://schemas.microsoft.com/office/drawing/2014/main" id="{CFC70129-A797-7534-BF09-298F007825CE}"/>
              </a:ext>
            </a:extLst>
          </p:cNvPr>
          <p:cNvPicPr>
            <a:picLocks noChangeAspect="1"/>
          </p:cNvPicPr>
          <p:nvPr/>
        </p:nvPicPr>
        <p:blipFill>
          <a:blip r:embed="rId3"/>
          <a:stretch>
            <a:fillRect/>
          </a:stretch>
        </p:blipFill>
        <p:spPr>
          <a:xfrm>
            <a:off x="4827045" y="0"/>
            <a:ext cx="4898571" cy="3738259"/>
          </a:xfrm>
          <a:prstGeom prst="rect">
            <a:avLst/>
          </a:prstGeom>
        </p:spPr>
      </p:pic>
      <p:sp>
        <p:nvSpPr>
          <p:cNvPr id="9" name="Espace réservé du contenu 2">
            <a:extLst>
              <a:ext uri="{FF2B5EF4-FFF2-40B4-BE49-F238E27FC236}">
                <a16:creationId xmlns:a16="http://schemas.microsoft.com/office/drawing/2014/main" id="{30B59981-C21C-21F9-1FEE-E3D7CE04EB63}"/>
              </a:ext>
            </a:extLst>
          </p:cNvPr>
          <p:cNvSpPr txBox="1">
            <a:spLocks/>
          </p:cNvSpPr>
          <p:nvPr/>
        </p:nvSpPr>
        <p:spPr>
          <a:xfrm>
            <a:off x="1539551" y="2408853"/>
            <a:ext cx="3051110" cy="102014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sz="2800" dirty="0"/>
              <a:t>utilisateur</a:t>
            </a:r>
            <a:endParaRPr lang="fr-TN" sz="2800" dirty="0"/>
          </a:p>
        </p:txBody>
      </p:sp>
    </p:spTree>
    <p:extLst>
      <p:ext uri="{BB962C8B-B14F-4D97-AF65-F5344CB8AC3E}">
        <p14:creationId xmlns:p14="http://schemas.microsoft.com/office/powerpoint/2010/main" val="1693826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1ECD2CD-721D-9A23-5D30-ED71A54A7516}"/>
              </a:ext>
            </a:extLst>
          </p:cNvPr>
          <p:cNvSpPr>
            <a:spLocks noGrp="1"/>
          </p:cNvSpPr>
          <p:nvPr>
            <p:ph idx="1"/>
          </p:nvPr>
        </p:nvSpPr>
        <p:spPr>
          <a:xfrm>
            <a:off x="1530220" y="541177"/>
            <a:ext cx="9974392" cy="438538"/>
          </a:xfrm>
        </p:spPr>
        <p:txBody>
          <a:bodyPr/>
          <a:lstStyle/>
          <a:p>
            <a:r>
              <a:rPr lang="fr-FR" dirty="0"/>
              <a:t>Ici sont quelques instances crées en utilisant le JAXB</a:t>
            </a:r>
            <a:endParaRPr lang="fr-TN" dirty="0"/>
          </a:p>
        </p:txBody>
      </p:sp>
      <p:pic>
        <p:nvPicPr>
          <p:cNvPr id="15" name="Image 14" descr="Une image contenant texte, capture d’écran, affichage, logiciel&#10;&#10;Description générée automatiquement">
            <a:extLst>
              <a:ext uri="{FF2B5EF4-FFF2-40B4-BE49-F238E27FC236}">
                <a16:creationId xmlns:a16="http://schemas.microsoft.com/office/drawing/2014/main" id="{EF82EA2C-F74C-8AA1-3717-BDFB9B4420AC}"/>
              </a:ext>
            </a:extLst>
          </p:cNvPr>
          <p:cNvPicPr>
            <a:picLocks noChangeAspect="1"/>
          </p:cNvPicPr>
          <p:nvPr/>
        </p:nvPicPr>
        <p:blipFill>
          <a:blip r:embed="rId2"/>
          <a:stretch>
            <a:fillRect/>
          </a:stretch>
        </p:blipFill>
        <p:spPr>
          <a:xfrm>
            <a:off x="2696547" y="1026405"/>
            <a:ext cx="6217299" cy="5672975"/>
          </a:xfrm>
          <a:prstGeom prst="rect">
            <a:avLst/>
          </a:prstGeom>
        </p:spPr>
      </p:pic>
    </p:spTree>
    <p:extLst>
      <p:ext uri="{BB962C8B-B14F-4D97-AF65-F5344CB8AC3E}">
        <p14:creationId xmlns:p14="http://schemas.microsoft.com/office/powerpoint/2010/main" val="2690081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texte, capture d’écran&#10;&#10;Description générée automatiquement">
            <a:extLst>
              <a:ext uri="{FF2B5EF4-FFF2-40B4-BE49-F238E27FC236}">
                <a16:creationId xmlns:a16="http://schemas.microsoft.com/office/drawing/2014/main" id="{32AD9223-C4A8-76E1-01C2-C31B1E7DBD06}"/>
              </a:ext>
            </a:extLst>
          </p:cNvPr>
          <p:cNvPicPr>
            <a:picLocks noGrp="1" noChangeAspect="1"/>
          </p:cNvPicPr>
          <p:nvPr>
            <p:ph idx="1"/>
          </p:nvPr>
        </p:nvPicPr>
        <p:blipFill>
          <a:blip r:embed="rId2"/>
          <a:stretch>
            <a:fillRect/>
          </a:stretch>
        </p:blipFill>
        <p:spPr>
          <a:xfrm>
            <a:off x="1723989" y="1212979"/>
            <a:ext cx="8978328" cy="4576860"/>
          </a:xfrm>
        </p:spPr>
      </p:pic>
    </p:spTree>
    <p:extLst>
      <p:ext uri="{BB962C8B-B14F-4D97-AF65-F5344CB8AC3E}">
        <p14:creationId xmlns:p14="http://schemas.microsoft.com/office/powerpoint/2010/main" val="3939491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Appareils électroniques, capture d’écran, affichage&#10;&#10;Description générée automatiquement">
            <a:extLst>
              <a:ext uri="{FF2B5EF4-FFF2-40B4-BE49-F238E27FC236}">
                <a16:creationId xmlns:a16="http://schemas.microsoft.com/office/drawing/2014/main" id="{6BE9AED5-1F6F-A955-BF16-CEE9598EDA79}"/>
              </a:ext>
            </a:extLst>
          </p:cNvPr>
          <p:cNvPicPr>
            <a:picLocks noChangeAspect="1"/>
          </p:cNvPicPr>
          <p:nvPr/>
        </p:nvPicPr>
        <p:blipFill>
          <a:blip r:embed="rId2"/>
          <a:stretch>
            <a:fillRect/>
          </a:stretch>
        </p:blipFill>
        <p:spPr>
          <a:xfrm>
            <a:off x="2267338" y="283302"/>
            <a:ext cx="8251129" cy="6291396"/>
          </a:xfrm>
          <a:prstGeom prst="rect">
            <a:avLst/>
          </a:prstGeom>
        </p:spPr>
      </p:pic>
    </p:spTree>
    <p:extLst>
      <p:ext uri="{BB962C8B-B14F-4D97-AF65-F5344CB8AC3E}">
        <p14:creationId xmlns:p14="http://schemas.microsoft.com/office/powerpoint/2010/main" val="2882703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EB351A-7676-422A-B613-69366B7A3969}"/>
              </a:ext>
            </a:extLst>
          </p:cNvPr>
          <p:cNvSpPr>
            <a:spLocks noGrp="1"/>
          </p:cNvSpPr>
          <p:nvPr>
            <p:ph type="title"/>
          </p:nvPr>
        </p:nvSpPr>
        <p:spPr/>
        <p:txBody>
          <a:bodyPr/>
          <a:lstStyle/>
          <a:p>
            <a:pPr algn="ctr"/>
            <a:r>
              <a:rPr lang="fr-FR" dirty="0">
                <a:solidFill>
                  <a:schemeClr val="accent1">
                    <a:lumMod val="75000"/>
                  </a:schemeClr>
                </a:solidFill>
              </a:rPr>
              <a:t>Conclusion</a:t>
            </a:r>
            <a:br>
              <a:rPr lang="fr-FR" dirty="0"/>
            </a:br>
            <a:endParaRPr lang="fr-FR" dirty="0"/>
          </a:p>
        </p:txBody>
      </p:sp>
      <p:sp>
        <p:nvSpPr>
          <p:cNvPr id="3" name="Espace réservé du contenu 2">
            <a:extLst>
              <a:ext uri="{FF2B5EF4-FFF2-40B4-BE49-F238E27FC236}">
                <a16:creationId xmlns:a16="http://schemas.microsoft.com/office/drawing/2014/main" id="{61E83F40-1474-46BA-A95E-669FBB5CA03B}"/>
              </a:ext>
            </a:extLst>
          </p:cNvPr>
          <p:cNvSpPr>
            <a:spLocks noGrp="1"/>
          </p:cNvSpPr>
          <p:nvPr>
            <p:ph idx="1"/>
          </p:nvPr>
        </p:nvSpPr>
        <p:spPr>
          <a:xfrm>
            <a:off x="2589212" y="2639627"/>
            <a:ext cx="8915400" cy="3777622"/>
          </a:xfrm>
        </p:spPr>
        <p:txBody>
          <a:bodyPr/>
          <a:lstStyle/>
          <a:p>
            <a:pPr marL="0" indent="0">
              <a:buNone/>
            </a:pPr>
            <a:r>
              <a:rPr lang="fr-FR" dirty="0"/>
              <a:t>Ce projet illustre l’importance de la digitalisation dans la gestion d’événements sportifs. Grâce aux solutions apportées, il est désormais possible d’améliorer considérablement l’expérience utilisateur, d’automatiser des processus complexes et d’optimiser l’organisation des tâches.</a:t>
            </a:r>
            <a:br>
              <a:rPr lang="fr-FR" dirty="0"/>
            </a:br>
            <a:r>
              <a:rPr lang="fr-FR" dirty="0"/>
              <a:t>Ce projet n’est pas seulement une réponse aux problématiques actuelles, mais aussi une base pour des évolutions futures, permettant d’adapter la plateforme aux besoins croissants des utilisateurs et des organisateurs.</a:t>
            </a:r>
          </a:p>
          <a:p>
            <a:endParaRPr lang="fr-FR" dirty="0"/>
          </a:p>
        </p:txBody>
      </p:sp>
    </p:spTree>
    <p:extLst>
      <p:ext uri="{BB962C8B-B14F-4D97-AF65-F5344CB8AC3E}">
        <p14:creationId xmlns:p14="http://schemas.microsoft.com/office/powerpoint/2010/main" val="119805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EA7CA8-267E-4B93-8BC2-E09F9E54D4EE}"/>
              </a:ext>
            </a:extLst>
          </p:cNvPr>
          <p:cNvSpPr>
            <a:spLocks noGrp="1"/>
          </p:cNvSpPr>
          <p:nvPr>
            <p:ph type="title"/>
          </p:nvPr>
        </p:nvSpPr>
        <p:spPr/>
        <p:txBody>
          <a:bodyPr/>
          <a:lstStyle/>
          <a:p>
            <a:pPr algn="ctr"/>
            <a:r>
              <a:rPr lang="fr-FR" dirty="0">
                <a:solidFill>
                  <a:schemeClr val="accent1">
                    <a:lumMod val="75000"/>
                  </a:schemeClr>
                </a:solidFill>
              </a:rPr>
              <a:t>Merci Pour Votre Attention</a:t>
            </a:r>
          </a:p>
        </p:txBody>
      </p:sp>
      <p:pic>
        <p:nvPicPr>
          <p:cNvPr id="7" name="Espace réservé du contenu 6" descr="Une image contenant dessin, dessin humoristique, clipart, Dessin d’enfant&#10;&#10;Description générée automatiquement">
            <a:extLst>
              <a:ext uri="{FF2B5EF4-FFF2-40B4-BE49-F238E27FC236}">
                <a16:creationId xmlns:a16="http://schemas.microsoft.com/office/drawing/2014/main" id="{CCB34071-9258-200C-413B-4B7D27A56841}"/>
              </a:ext>
            </a:extLst>
          </p:cNvPr>
          <p:cNvPicPr>
            <a:picLocks noGrp="1" noChangeAspect="1"/>
          </p:cNvPicPr>
          <p:nvPr>
            <p:ph idx="1"/>
          </p:nvPr>
        </p:nvPicPr>
        <p:blipFill>
          <a:blip r:embed="rId2"/>
          <a:stretch>
            <a:fillRect/>
          </a:stretch>
        </p:blipFill>
        <p:spPr>
          <a:xfrm>
            <a:off x="4371764" y="1835021"/>
            <a:ext cx="3969367" cy="3778250"/>
          </a:xfrm>
        </p:spPr>
      </p:pic>
    </p:spTree>
    <p:extLst>
      <p:ext uri="{BB962C8B-B14F-4D97-AF65-F5344CB8AC3E}">
        <p14:creationId xmlns:p14="http://schemas.microsoft.com/office/powerpoint/2010/main" val="3581041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AEFD88-F4E7-42DE-B946-119B8A32D8DE}"/>
              </a:ext>
            </a:extLst>
          </p:cNvPr>
          <p:cNvSpPr>
            <a:spLocks noGrp="1"/>
          </p:cNvSpPr>
          <p:nvPr>
            <p:ph type="title"/>
          </p:nvPr>
        </p:nvSpPr>
        <p:spPr/>
        <p:txBody>
          <a:bodyPr/>
          <a:lstStyle/>
          <a:p>
            <a:pPr algn="ctr"/>
            <a:r>
              <a:rPr lang="fr-FR" dirty="0">
                <a:solidFill>
                  <a:schemeClr val="accent1">
                    <a:lumMod val="75000"/>
                  </a:schemeClr>
                </a:solidFill>
              </a:rPr>
              <a:t>Problèmes et Solutions Apportés</a:t>
            </a:r>
            <a:endParaRPr lang="fr-FR" dirty="0"/>
          </a:p>
        </p:txBody>
      </p:sp>
      <p:sp>
        <p:nvSpPr>
          <p:cNvPr id="3" name="Espace réservé du contenu 2">
            <a:extLst>
              <a:ext uri="{FF2B5EF4-FFF2-40B4-BE49-F238E27FC236}">
                <a16:creationId xmlns:a16="http://schemas.microsoft.com/office/drawing/2014/main" id="{444FFF24-A339-46B3-82A4-B494DCBE325A}"/>
              </a:ext>
            </a:extLst>
          </p:cNvPr>
          <p:cNvSpPr>
            <a:spLocks noGrp="1"/>
          </p:cNvSpPr>
          <p:nvPr>
            <p:ph idx="1"/>
          </p:nvPr>
        </p:nvSpPr>
        <p:spPr/>
        <p:txBody>
          <a:bodyPr/>
          <a:lstStyle/>
          <a:p>
            <a:pPr marL="0" indent="0">
              <a:buNone/>
            </a:pPr>
            <a:r>
              <a:rPr lang="fr-FR" dirty="0">
                <a:solidFill>
                  <a:schemeClr val="accent1">
                    <a:lumMod val="40000"/>
                    <a:lumOff val="60000"/>
                  </a:schemeClr>
                </a:solidFill>
              </a:rPr>
              <a:t>Solutions apportées par le projet :</a:t>
            </a:r>
          </a:p>
          <a:p>
            <a:endParaRPr lang="fr-FR" dirty="0"/>
          </a:p>
          <a:p>
            <a:r>
              <a:rPr lang="fr-FR" dirty="0"/>
              <a:t>Mise en place d’un système en ligne pour l’achat de billets, réduisant considérablement les files d’attente et améliorant l’accessibilité.</a:t>
            </a:r>
          </a:p>
          <a:p>
            <a:r>
              <a:rPr lang="fr-FR" dirty="0"/>
              <a:t>Centralisation des informations clés, comme les horaires et les lieux, pour permettre aux utilisateurs de rester informés en temps réel.</a:t>
            </a:r>
          </a:p>
          <a:p>
            <a:r>
              <a:rPr lang="fr-FR" dirty="0"/>
              <a:t>Automatisation des processus organisationnels pour réduire les erreurs et optimiser la planification des événements.</a:t>
            </a:r>
          </a:p>
          <a:p>
            <a:r>
              <a:rPr lang="fr-FR" dirty="0"/>
              <a:t>Intégration de notifications et d’alertes pour une meilleure communication entre les parties prenantes.</a:t>
            </a:r>
          </a:p>
          <a:p>
            <a:endParaRPr lang="fr-FR" dirty="0"/>
          </a:p>
        </p:txBody>
      </p:sp>
    </p:spTree>
    <p:extLst>
      <p:ext uri="{BB962C8B-B14F-4D97-AF65-F5344CB8AC3E}">
        <p14:creationId xmlns:p14="http://schemas.microsoft.com/office/powerpoint/2010/main" val="1859950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685FA2-C599-409F-A541-5C5EA60E32CE}"/>
              </a:ext>
            </a:extLst>
          </p:cNvPr>
          <p:cNvSpPr>
            <a:spLocks noGrp="1"/>
          </p:cNvSpPr>
          <p:nvPr>
            <p:ph type="title"/>
          </p:nvPr>
        </p:nvSpPr>
        <p:spPr/>
        <p:txBody>
          <a:bodyPr/>
          <a:lstStyle/>
          <a:p>
            <a:pPr algn="ctr"/>
            <a:r>
              <a:rPr lang="fr-FR" dirty="0">
                <a:solidFill>
                  <a:schemeClr val="accent1">
                    <a:lumMod val="75000"/>
                  </a:schemeClr>
                </a:solidFill>
              </a:rPr>
              <a:t>Exigences et objectifs du projet</a:t>
            </a:r>
            <a:br>
              <a:rPr lang="fr-FR" dirty="0"/>
            </a:br>
            <a:endParaRPr lang="fr-FR" dirty="0">
              <a:solidFill>
                <a:schemeClr val="accent1">
                  <a:lumMod val="75000"/>
                </a:schemeClr>
              </a:solidFill>
            </a:endParaRPr>
          </a:p>
        </p:txBody>
      </p:sp>
      <p:sp>
        <p:nvSpPr>
          <p:cNvPr id="3" name="Espace réservé du contenu 2">
            <a:extLst>
              <a:ext uri="{FF2B5EF4-FFF2-40B4-BE49-F238E27FC236}">
                <a16:creationId xmlns:a16="http://schemas.microsoft.com/office/drawing/2014/main" id="{E27927B2-9818-432D-8FB7-EEE8C66ED0DA}"/>
              </a:ext>
            </a:extLst>
          </p:cNvPr>
          <p:cNvSpPr>
            <a:spLocks noGrp="1"/>
          </p:cNvSpPr>
          <p:nvPr>
            <p:ph idx="1"/>
          </p:nvPr>
        </p:nvSpPr>
        <p:spPr/>
        <p:txBody>
          <a:bodyPr/>
          <a:lstStyle/>
          <a:p>
            <a:pPr marL="0" indent="0">
              <a:buNone/>
            </a:pPr>
            <a:r>
              <a:rPr lang="fr-FR" dirty="0">
                <a:solidFill>
                  <a:schemeClr val="accent1">
                    <a:lumMod val="40000"/>
                    <a:lumOff val="60000"/>
                  </a:schemeClr>
                </a:solidFill>
              </a:rPr>
              <a:t>Exigences :</a:t>
            </a:r>
          </a:p>
          <a:p>
            <a:endParaRPr lang="fr-FR" dirty="0"/>
          </a:p>
          <a:p>
            <a:r>
              <a:rPr lang="fr-FR" b="1" dirty="0"/>
              <a:t>Frontend :</a:t>
            </a:r>
            <a:r>
              <a:rPr lang="fr-FR" dirty="0"/>
              <a:t> Développer une interface utilisateur intuitive permettant une navigation fluide.</a:t>
            </a:r>
          </a:p>
          <a:p>
            <a:r>
              <a:rPr lang="fr-FR" b="1" dirty="0"/>
              <a:t>Backend :</a:t>
            </a:r>
            <a:r>
              <a:rPr lang="fr-FR" dirty="0"/>
              <a:t> Garantir une gestion efficace des données et une réponse rapide aux requêtes des utilisateurs.</a:t>
            </a:r>
          </a:p>
          <a:p>
            <a:r>
              <a:rPr lang="fr-FR" b="1" dirty="0"/>
              <a:t>API RESTful :</a:t>
            </a:r>
            <a:r>
              <a:rPr lang="fr-FR" dirty="0"/>
              <a:t> Assurer une communication claire et structurée entre le frontend et le backend.</a:t>
            </a:r>
          </a:p>
          <a:p>
            <a:r>
              <a:rPr lang="fr-FR" b="1" dirty="0"/>
              <a:t>XML :</a:t>
            </a:r>
            <a:r>
              <a:rPr lang="fr-FR" dirty="0"/>
              <a:t> Utiliser ce format pour structurer et échanger les données.</a:t>
            </a:r>
          </a:p>
        </p:txBody>
      </p:sp>
    </p:spTree>
    <p:extLst>
      <p:ext uri="{BB962C8B-B14F-4D97-AF65-F5344CB8AC3E}">
        <p14:creationId xmlns:p14="http://schemas.microsoft.com/office/powerpoint/2010/main" val="4272826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82B5B65-A72A-4A0C-ACE7-2F665D9BA6D9}"/>
              </a:ext>
            </a:extLst>
          </p:cNvPr>
          <p:cNvSpPr>
            <a:spLocks noGrp="1"/>
          </p:cNvSpPr>
          <p:nvPr>
            <p:ph type="title"/>
          </p:nvPr>
        </p:nvSpPr>
        <p:spPr/>
        <p:txBody>
          <a:bodyPr/>
          <a:lstStyle/>
          <a:p>
            <a:pPr algn="ctr"/>
            <a:r>
              <a:rPr lang="fr-FR" dirty="0">
                <a:solidFill>
                  <a:schemeClr val="accent1">
                    <a:lumMod val="75000"/>
                  </a:schemeClr>
                </a:solidFill>
              </a:rPr>
              <a:t>Exigences et objectifs du projet</a:t>
            </a:r>
            <a:endParaRPr lang="fr-FR" dirty="0"/>
          </a:p>
        </p:txBody>
      </p:sp>
      <p:sp>
        <p:nvSpPr>
          <p:cNvPr id="3" name="Espace réservé du contenu 2">
            <a:extLst>
              <a:ext uri="{FF2B5EF4-FFF2-40B4-BE49-F238E27FC236}">
                <a16:creationId xmlns:a16="http://schemas.microsoft.com/office/drawing/2014/main" id="{310F6FAC-6F06-44F0-9B21-3BD2F65F7AB0}"/>
              </a:ext>
            </a:extLst>
          </p:cNvPr>
          <p:cNvSpPr>
            <a:spLocks noGrp="1"/>
          </p:cNvSpPr>
          <p:nvPr>
            <p:ph idx="1"/>
          </p:nvPr>
        </p:nvSpPr>
        <p:spPr/>
        <p:txBody>
          <a:bodyPr/>
          <a:lstStyle/>
          <a:p>
            <a:pPr marL="0" indent="0">
              <a:buNone/>
            </a:pPr>
            <a:r>
              <a:rPr lang="fr-FR" dirty="0">
                <a:solidFill>
                  <a:schemeClr val="accent1">
                    <a:lumMod val="40000"/>
                    <a:lumOff val="60000"/>
                  </a:schemeClr>
                </a:solidFill>
              </a:rPr>
              <a:t>Objectifs :</a:t>
            </a:r>
          </a:p>
          <a:p>
            <a:endParaRPr lang="fr-FR" dirty="0">
              <a:solidFill>
                <a:schemeClr val="accent1">
                  <a:lumMod val="40000"/>
                  <a:lumOff val="60000"/>
                </a:schemeClr>
              </a:solidFill>
            </a:endParaRPr>
          </a:p>
          <a:p>
            <a:r>
              <a:rPr lang="fr-FR" dirty="0"/>
              <a:t>Offrir une solution complète répondant aux besoins des utilisateurs et des organisateurs d’événements.</a:t>
            </a:r>
          </a:p>
          <a:p>
            <a:r>
              <a:rPr lang="fr-FR" dirty="0"/>
              <a:t>Réduire les délais et les erreurs dans la gestion des tâches liées aux événements.</a:t>
            </a:r>
          </a:p>
          <a:p>
            <a:r>
              <a:rPr lang="fr-FR" dirty="0"/>
              <a:t>Permettre une utilisation simple et efficace pour tous les types d’utilisateurs.</a:t>
            </a:r>
          </a:p>
          <a:p>
            <a:r>
              <a:rPr lang="fr-FR" dirty="0"/>
              <a:t>Proposer une base solide pour des extensions futures, comme l’ajout de nouvelles fonctionnalités ou l’intégration de services tiers.</a:t>
            </a:r>
            <a:endParaRPr lang="fr-FR" dirty="0">
              <a:solidFill>
                <a:schemeClr val="accent1">
                  <a:lumMod val="40000"/>
                  <a:lumOff val="60000"/>
                </a:schemeClr>
              </a:solidFill>
            </a:endParaRPr>
          </a:p>
        </p:txBody>
      </p:sp>
    </p:spTree>
    <p:extLst>
      <p:ext uri="{BB962C8B-B14F-4D97-AF65-F5344CB8AC3E}">
        <p14:creationId xmlns:p14="http://schemas.microsoft.com/office/powerpoint/2010/main" val="1886822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F00BAB-B038-4218-9805-9DB20827F46A}"/>
              </a:ext>
            </a:extLst>
          </p:cNvPr>
          <p:cNvSpPr>
            <a:spLocks noGrp="1"/>
          </p:cNvSpPr>
          <p:nvPr>
            <p:ph type="title"/>
          </p:nvPr>
        </p:nvSpPr>
        <p:spPr>
          <a:xfrm>
            <a:off x="577694" y="2461788"/>
            <a:ext cx="4118593" cy="1280890"/>
          </a:xfrm>
        </p:spPr>
        <p:txBody>
          <a:bodyPr>
            <a:normAutofit fontScale="90000"/>
          </a:bodyPr>
          <a:lstStyle/>
          <a:p>
            <a:pPr algn="ctr"/>
            <a:r>
              <a:rPr lang="fr-FR" dirty="0">
                <a:solidFill>
                  <a:schemeClr val="accent1">
                    <a:lumMod val="75000"/>
                  </a:schemeClr>
                </a:solidFill>
              </a:rPr>
              <a:t>Diagrammes de Cas d’Utilisation</a:t>
            </a:r>
            <a:br>
              <a:rPr lang="fr-FR" dirty="0"/>
            </a:br>
            <a:endParaRPr lang="fr-FR" dirty="0"/>
          </a:p>
        </p:txBody>
      </p:sp>
      <p:pic>
        <p:nvPicPr>
          <p:cNvPr id="5" name="Espace réservé du contenu 4">
            <a:extLst>
              <a:ext uri="{FF2B5EF4-FFF2-40B4-BE49-F238E27FC236}">
                <a16:creationId xmlns:a16="http://schemas.microsoft.com/office/drawing/2014/main" id="{82833F8B-75FE-49AC-8A77-9EC34E55C6D8}"/>
              </a:ext>
            </a:extLst>
          </p:cNvPr>
          <p:cNvPicPr>
            <a:picLocks noGrp="1" noChangeAspect="1"/>
          </p:cNvPicPr>
          <p:nvPr>
            <p:ph idx="1"/>
          </p:nvPr>
        </p:nvPicPr>
        <p:blipFill>
          <a:blip r:embed="rId2"/>
          <a:stretch>
            <a:fillRect/>
          </a:stretch>
        </p:blipFill>
        <p:spPr>
          <a:xfrm>
            <a:off x="4696287" y="86557"/>
            <a:ext cx="7306322" cy="6684886"/>
          </a:xfrm>
        </p:spPr>
      </p:pic>
    </p:spTree>
    <p:extLst>
      <p:ext uri="{BB962C8B-B14F-4D97-AF65-F5344CB8AC3E}">
        <p14:creationId xmlns:p14="http://schemas.microsoft.com/office/powerpoint/2010/main" val="1926779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0C52A4-A698-4777-8012-1F6BC50087AE}"/>
              </a:ext>
            </a:extLst>
          </p:cNvPr>
          <p:cNvSpPr>
            <a:spLocks noGrp="1"/>
          </p:cNvSpPr>
          <p:nvPr>
            <p:ph type="title"/>
          </p:nvPr>
        </p:nvSpPr>
        <p:spPr/>
        <p:txBody>
          <a:bodyPr/>
          <a:lstStyle/>
          <a:p>
            <a:pPr algn="ctr"/>
            <a:r>
              <a:rPr lang="fr-FR" dirty="0">
                <a:solidFill>
                  <a:schemeClr val="accent1">
                    <a:lumMod val="75000"/>
                  </a:schemeClr>
                </a:solidFill>
              </a:rPr>
              <a:t>Diagrammes de Classe</a:t>
            </a:r>
            <a:br>
              <a:rPr lang="fr-FR" dirty="0"/>
            </a:br>
            <a:endParaRPr lang="fr-FR" dirty="0"/>
          </a:p>
        </p:txBody>
      </p:sp>
      <p:pic>
        <p:nvPicPr>
          <p:cNvPr id="5" name="Espace réservé du contenu 4">
            <a:extLst>
              <a:ext uri="{FF2B5EF4-FFF2-40B4-BE49-F238E27FC236}">
                <a16:creationId xmlns:a16="http://schemas.microsoft.com/office/drawing/2014/main" id="{48DA14C5-A3E6-458C-8843-BD3CE2E41980}"/>
              </a:ext>
            </a:extLst>
          </p:cNvPr>
          <p:cNvPicPr>
            <a:picLocks noGrp="1" noChangeAspect="1"/>
          </p:cNvPicPr>
          <p:nvPr>
            <p:ph idx="1"/>
          </p:nvPr>
        </p:nvPicPr>
        <p:blipFill>
          <a:blip r:embed="rId2"/>
          <a:stretch>
            <a:fillRect/>
          </a:stretch>
        </p:blipFill>
        <p:spPr>
          <a:xfrm>
            <a:off x="959520" y="1571348"/>
            <a:ext cx="10272960" cy="5126336"/>
          </a:xfrm>
        </p:spPr>
      </p:pic>
    </p:spTree>
    <p:extLst>
      <p:ext uri="{BB962C8B-B14F-4D97-AF65-F5344CB8AC3E}">
        <p14:creationId xmlns:p14="http://schemas.microsoft.com/office/powerpoint/2010/main" val="2959249593"/>
      </p:ext>
    </p:extLst>
  </p:cSld>
  <p:clrMapOvr>
    <a:masterClrMapping/>
  </p:clrMapOvr>
</p:sld>
</file>

<file path=ppt/theme/theme1.xml><?xml version="1.0" encoding="utf-8"?>
<a:theme xmlns:a="http://schemas.openxmlformats.org/drawingml/2006/main" name="Bri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docProps/app.xml><?xml version="1.0" encoding="utf-8"?>
<Properties xmlns="http://schemas.openxmlformats.org/officeDocument/2006/extended-properties" xmlns:vt="http://schemas.openxmlformats.org/officeDocument/2006/docPropsVTypes">
  <Template>Wisp</Template>
  <TotalTime>386</TotalTime>
  <Words>623</Words>
  <Application>Microsoft Office PowerPoint</Application>
  <PresentationFormat>Grand écran</PresentationFormat>
  <Paragraphs>111</Paragraphs>
  <Slides>48</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48</vt:i4>
      </vt:variant>
    </vt:vector>
  </HeadingPairs>
  <TitlesOfParts>
    <vt:vector size="52" baseType="lpstr">
      <vt:lpstr>Arial</vt:lpstr>
      <vt:lpstr>Century Gothic</vt:lpstr>
      <vt:lpstr>Wingdings 3</vt:lpstr>
      <vt:lpstr>Brin</vt:lpstr>
      <vt:lpstr>Projet Conception XML</vt:lpstr>
      <vt:lpstr>Plan</vt:lpstr>
      <vt:lpstr>Introduction</vt:lpstr>
      <vt:lpstr>Problèmes et Solutions Apportés</vt:lpstr>
      <vt:lpstr>Problèmes et Solutions Apportés</vt:lpstr>
      <vt:lpstr>Exigences et objectifs du projet </vt:lpstr>
      <vt:lpstr>Exigences et objectifs du projet</vt:lpstr>
      <vt:lpstr>Diagrammes de Cas d’Utilisation </vt:lpstr>
      <vt:lpstr>Diagrammes de Classe </vt:lpstr>
      <vt:lpstr>Diagrammes de Séquence </vt:lpstr>
      <vt:lpstr>Diagrammes de Séquence</vt:lpstr>
      <vt:lpstr>Diagrammes de Séquence</vt:lpstr>
      <vt:lpstr>Diagrammes de Séquence</vt:lpstr>
      <vt:lpstr>Diagrammes de Séquence</vt:lpstr>
      <vt:lpstr>Diagrammes de Séquence</vt:lpstr>
      <vt:lpstr>Diagrammes de Séquence</vt:lpstr>
      <vt:lpstr>Diagrammes de Séquence</vt:lpstr>
      <vt:lpstr>Diagrammes de Séquence</vt:lpstr>
      <vt:lpstr>Diagrammes de Séquence</vt:lpstr>
      <vt:lpstr>Diagrammes de Séquence</vt:lpstr>
      <vt:lpstr>Diagrammes de Déploiement </vt:lpstr>
      <vt:lpstr>Diagrammes d’Activités </vt:lpstr>
      <vt:lpstr>Diagrammes d’Activités</vt:lpstr>
      <vt:lpstr>Diagrammes d’Activités</vt:lpstr>
      <vt:lpstr>Diagrammes d’Activités</vt:lpstr>
      <vt:lpstr>Diagrammes d’Activités</vt:lpstr>
      <vt:lpstr>Interfaces </vt:lpstr>
      <vt:lpstr>Interfaces</vt:lpstr>
      <vt:lpstr>Interfaces</vt:lpstr>
      <vt:lpstr>Interfaces</vt:lpstr>
      <vt:lpstr>Interfaces</vt:lpstr>
      <vt:lpstr>Interfaces</vt:lpstr>
      <vt:lpstr>Interfaces</vt:lpstr>
      <vt:lpstr>Interfaces</vt:lpstr>
      <vt:lpstr>Interfaces</vt:lpstr>
      <vt:lpstr>Présentation PowerPoint</vt:lpstr>
      <vt:lpstr>Interfaces</vt:lpstr>
      <vt:lpstr>Partie XML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 </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Conception XML</dc:title>
  <dc:creator>ACER</dc:creator>
  <cp:lastModifiedBy>moemen zouari</cp:lastModifiedBy>
  <cp:revision>17</cp:revision>
  <dcterms:created xsi:type="dcterms:W3CDTF">2024-12-15T11:39:01Z</dcterms:created>
  <dcterms:modified xsi:type="dcterms:W3CDTF">2024-12-15T20:49:42Z</dcterms:modified>
</cp:coreProperties>
</file>